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8"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41" r:id="rId50"/>
    <p:sldId id="342"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3A6483"/>
    <a:srgbClr val="F2F2F2"/>
    <a:srgbClr val="1C7DDB"/>
    <a:srgbClr val="F2F4F8"/>
    <a:srgbClr val="121619"/>
    <a:srgbClr val="145579"/>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85169"/>
  </p:normalViewPr>
  <p:slideViewPr>
    <p:cSldViewPr snapToGrid="0" snapToObjects="1">
      <p:cViewPr varScale="1">
        <p:scale>
          <a:sx n="75" d="100"/>
          <a:sy n="75" d="100"/>
        </p:scale>
        <p:origin x="414"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mesenet/SpaceX-Falcon-9-first-stage-Landing-Prediction/blob/main/SpaceX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b="1" dirty="0" smtClean="0">
                <a:solidFill>
                  <a:schemeClr val="bg2"/>
                </a:solidFill>
                <a:ea typeface="SF Pro" pitchFamily="2" charset="0"/>
                <a:cs typeface="SF Pro" pitchFamily="2" charset="0"/>
              </a:rPr>
              <a:t>Cornelius Enetomhe</a:t>
            </a:r>
            <a:endParaRPr lang="en-US" b="1" dirty="0">
              <a:solidFill>
                <a:schemeClr val="bg2"/>
              </a:solidFill>
              <a:ea typeface="SF Pro" pitchFamily="2" charset="0"/>
              <a:cs typeface="SF Pro" pitchFamily="2" charset="0"/>
            </a:endParaRPr>
          </a:p>
          <a:p>
            <a:r>
              <a:rPr lang="en-US" b="1" dirty="0" smtClean="0">
                <a:solidFill>
                  <a:schemeClr val="bg2"/>
                </a:solidFill>
                <a:ea typeface="SF Pro" pitchFamily="2" charset="0"/>
                <a:cs typeface="SF Pro" pitchFamily="2" charset="0"/>
              </a:rPr>
              <a:t>11</a:t>
            </a:r>
            <a:r>
              <a:rPr lang="en-US" b="1" baseline="30000" dirty="0" smtClean="0">
                <a:solidFill>
                  <a:schemeClr val="bg2"/>
                </a:solidFill>
                <a:ea typeface="SF Pro" pitchFamily="2" charset="0"/>
                <a:cs typeface="SF Pro" pitchFamily="2" charset="0"/>
              </a:rPr>
              <a:t>th</a:t>
            </a:r>
            <a:r>
              <a:rPr lang="en-US" b="1" dirty="0" smtClean="0">
                <a:solidFill>
                  <a:schemeClr val="bg2"/>
                </a:solidFill>
                <a:ea typeface="SF Pro" pitchFamily="2" charset="0"/>
                <a:cs typeface="SF Pro" pitchFamily="2" charset="0"/>
              </a:rPr>
              <a:t> July 2024</a:t>
            </a:r>
            <a:endParaRPr lang="en-US" b="1" dirty="0">
              <a:solidFill>
                <a:schemeClr val="bg2"/>
              </a:solidFill>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5840" y="1486343"/>
            <a:ext cx="5430160" cy="4740049"/>
          </a:xfrm>
          <a:prstGeom prst="rect">
            <a:avLst/>
          </a:prstGeom>
        </p:spPr>
        <p:txBody>
          <a:bodyPr/>
          <a:lstStyle/>
          <a:p>
            <a:pPr>
              <a:buFont typeface="Wingdings" panose="05000000000000000000" pitchFamily="2" charset="2"/>
              <a:buChar char="§"/>
            </a:pPr>
            <a:r>
              <a:rPr lang="en-US" sz="1800" dirty="0">
                <a:solidFill>
                  <a:schemeClr val="accent3">
                    <a:lumMod val="25000"/>
                  </a:schemeClr>
                </a:solidFill>
              </a:rPr>
              <a:t>We </a:t>
            </a:r>
            <a:r>
              <a:rPr lang="en-US" sz="1800" dirty="0" smtClean="0">
                <a:solidFill>
                  <a:schemeClr val="accent3">
                    <a:lumMod val="25000"/>
                  </a:schemeClr>
                </a:solidFill>
              </a:rPr>
              <a:t>loaded the .csv files from earlier sections and cleaned them.</a:t>
            </a:r>
            <a:endParaRPr lang="en-US" sz="1800" dirty="0">
              <a:solidFill>
                <a:schemeClr val="accent3">
                  <a:lumMod val="25000"/>
                </a:schemeClr>
              </a:solidFill>
            </a:endParaRPr>
          </a:p>
          <a:p>
            <a:pPr>
              <a:buFont typeface="Wingdings" panose="05000000000000000000" pitchFamily="2" charset="2"/>
              <a:buChar char="§"/>
            </a:pPr>
            <a:r>
              <a:rPr lang="en-US" sz="1800" dirty="0">
                <a:solidFill>
                  <a:schemeClr val="accent3">
                    <a:lumMod val="25000"/>
                  </a:schemeClr>
                </a:solidFill>
              </a:rPr>
              <a:t>We calculated the number of launches at each site, and the number and occurrence of each </a:t>
            </a:r>
            <a:r>
              <a:rPr lang="en-US" sz="1800" dirty="0" smtClean="0">
                <a:solidFill>
                  <a:schemeClr val="accent3">
                    <a:lumMod val="25000"/>
                  </a:schemeClr>
                </a:solidFill>
              </a:rPr>
              <a:t>orbits</a:t>
            </a:r>
            <a:endParaRPr lang="en-US" sz="1800" dirty="0"/>
          </a:p>
          <a:p>
            <a:pPr>
              <a:buFont typeface="Wingdings" panose="05000000000000000000" pitchFamily="2" charset="2"/>
              <a:buChar char="§"/>
            </a:pPr>
            <a:r>
              <a:rPr lang="en-US" sz="1800" dirty="0"/>
              <a:t>The handful of mission outcome types were converted to a binary classification where 1 means that the Falcon 9 first stage landing was a success and 0 means that it was a failure</a:t>
            </a:r>
            <a:r>
              <a:rPr lang="en-US" sz="1800" dirty="0" smtClean="0"/>
              <a:t>.</a:t>
            </a:r>
            <a:endParaRPr lang="en-US" sz="1800" dirty="0">
              <a:solidFill>
                <a:schemeClr val="accent3">
                  <a:lumMod val="25000"/>
                </a:schemeClr>
              </a:solidFill>
            </a:endParaRPr>
          </a:p>
          <a:p>
            <a:pPr>
              <a:buFont typeface="Wingdings" panose="05000000000000000000" pitchFamily="2" charset="2"/>
              <a:buChar char="§"/>
            </a:pPr>
            <a:r>
              <a:rPr lang="en-US" sz="1800" dirty="0" smtClean="0">
                <a:solidFill>
                  <a:schemeClr val="accent3">
                    <a:lumMod val="25000"/>
                  </a:schemeClr>
                </a:solidFill>
              </a:rPr>
              <a:t>Added the classification to the </a:t>
            </a:r>
            <a:r>
              <a:rPr lang="en-US" sz="1800" dirty="0" err="1" smtClean="0">
                <a:solidFill>
                  <a:schemeClr val="accent3">
                    <a:lumMod val="25000"/>
                  </a:schemeClr>
                </a:solidFill>
              </a:rPr>
              <a:t>dataframe</a:t>
            </a:r>
            <a:r>
              <a:rPr lang="en-US" sz="1800" dirty="0" smtClean="0">
                <a:solidFill>
                  <a:schemeClr val="accent3">
                    <a:lumMod val="25000"/>
                  </a:schemeClr>
                </a:solidFill>
              </a:rPr>
              <a:t>.</a:t>
            </a:r>
            <a:endParaRPr lang="en-US" sz="1800" dirty="0">
              <a:solidFill>
                <a:schemeClr val="accent3">
                  <a:lumMod val="25000"/>
                </a:schemeClr>
              </a:solidFill>
            </a:endParaRPr>
          </a:p>
          <a:p>
            <a:pPr>
              <a:lnSpc>
                <a:spcPct val="100000"/>
              </a:lnSpc>
              <a:spcBef>
                <a:spcPts val="1400"/>
              </a:spcBef>
              <a:buFont typeface="Wingdings" panose="05000000000000000000" pitchFamily="2" charset="2"/>
              <a:buChar char="§"/>
            </a:pPr>
            <a:r>
              <a:rPr lang="en-US" sz="1800" dirty="0">
                <a:solidFill>
                  <a:schemeClr val="accent3">
                    <a:lumMod val="25000"/>
                  </a:schemeClr>
                </a:solidFill>
              </a:rPr>
              <a:t>The GitHub link to the notebook is </a:t>
            </a:r>
            <a:r>
              <a:rPr lang="en-US" sz="1800" dirty="0" smtClean="0">
                <a:solidFill>
                  <a:srgbClr val="1C7DDB"/>
                </a:solidFill>
              </a:rPr>
              <a:t>https</a:t>
            </a:r>
            <a:r>
              <a:rPr lang="en-US" sz="1800" dirty="0">
                <a:solidFill>
                  <a:srgbClr val="1C7DDB"/>
                </a:solidFill>
              </a:rPr>
              <a:t>://github.com/jamesenet/SpaceX-Falcon-9-first-stage-Landing-Prediction/blob/main/spacex-Data%20wrangling.ipynb</a:t>
            </a:r>
            <a:endParaRPr lang="en-US" sz="18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p:txBody>
      </p:sp>
      <p:sp>
        <p:nvSpPr>
          <p:cNvPr id="7" name="Rectangle 6"/>
          <p:cNvSpPr/>
          <p:nvPr/>
        </p:nvSpPr>
        <p:spPr>
          <a:xfrm>
            <a:off x="6502400" y="1800225"/>
            <a:ext cx="1866900" cy="1222637"/>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.csv data from earlier section</a:t>
            </a:r>
          </a:p>
        </p:txBody>
      </p:sp>
      <p:sp>
        <p:nvSpPr>
          <p:cNvPr id="9" name="Rectangle 8"/>
          <p:cNvSpPr/>
          <p:nvPr/>
        </p:nvSpPr>
        <p:spPr>
          <a:xfrm>
            <a:off x="9152922" y="2069609"/>
            <a:ext cx="1870678" cy="1366054"/>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number of launches at each site</a:t>
            </a:r>
          </a:p>
        </p:txBody>
      </p:sp>
      <p:sp>
        <p:nvSpPr>
          <p:cNvPr id="10" name="Rectangle 9"/>
          <p:cNvSpPr/>
          <p:nvPr/>
        </p:nvSpPr>
        <p:spPr>
          <a:xfrm>
            <a:off x="6544961" y="3249612"/>
            <a:ext cx="1866900" cy="1347788"/>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number of each type of orbit</a:t>
            </a:r>
          </a:p>
        </p:txBody>
      </p:sp>
      <p:sp>
        <p:nvSpPr>
          <p:cNvPr id="11" name="Rectangle 10"/>
          <p:cNvSpPr/>
          <p:nvPr/>
        </p:nvSpPr>
        <p:spPr>
          <a:xfrm>
            <a:off x="9152922" y="3600763"/>
            <a:ext cx="1870678" cy="1442900"/>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number of each type of mission outcome</a:t>
            </a:r>
          </a:p>
        </p:txBody>
      </p:sp>
      <p:sp>
        <p:nvSpPr>
          <p:cNvPr id="12" name="Rectangle 11"/>
          <p:cNvSpPr/>
          <p:nvPr/>
        </p:nvSpPr>
        <p:spPr>
          <a:xfrm>
            <a:off x="6525911" y="4824150"/>
            <a:ext cx="1885950" cy="1309950"/>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a:t>
            </a:r>
            <a:r>
              <a:rPr lang="en-US" dirty="0" err="1"/>
              <a:t>DataFrame</a:t>
            </a:r>
            <a:r>
              <a:rPr lang="en-US" dirty="0"/>
              <a:t> column from the outcome data</a:t>
            </a:r>
          </a:p>
        </p:txBody>
      </p:sp>
      <p:sp>
        <p:nvSpPr>
          <p:cNvPr id="13" name="Rectangle 12"/>
          <p:cNvSpPr/>
          <p:nvPr/>
        </p:nvSpPr>
        <p:spPr>
          <a:xfrm>
            <a:off x="9152922" y="5289419"/>
            <a:ext cx="1866900" cy="1302892"/>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 everything into a </a:t>
            </a:r>
            <a:r>
              <a:rPr lang="en-US" dirty="0" err="1"/>
              <a:t>DataFrame</a:t>
            </a:r>
            <a:endParaRPr lang="en-US" dirty="0"/>
          </a:p>
        </p:txBody>
      </p:sp>
      <p:cxnSp>
        <p:nvCxnSpPr>
          <p:cNvPr id="14" name="Straight Arrow Connector 13"/>
          <p:cNvCxnSpPr>
            <a:stCxn id="7" idx="3"/>
          </p:cNvCxnSpPr>
          <p:nvPr/>
        </p:nvCxnSpPr>
        <p:spPr>
          <a:xfrm>
            <a:off x="8369300" y="2411544"/>
            <a:ext cx="783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826500" y="3022862"/>
            <a:ext cx="326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26500" y="3022862"/>
            <a:ext cx="0" cy="577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411861" y="3600763"/>
            <a:ext cx="414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411861" y="4165600"/>
            <a:ext cx="741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8826500" y="4824150"/>
            <a:ext cx="326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826500" y="4824150"/>
            <a:ext cx="0" cy="465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411861" y="5289419"/>
            <a:ext cx="414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411861" y="6025573"/>
            <a:ext cx="741061"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992862" y="1313575"/>
            <a:ext cx="4401461" cy="369332"/>
          </a:xfrm>
          <a:prstGeom prst="rect">
            <a:avLst/>
          </a:prstGeom>
        </p:spPr>
        <p:txBody>
          <a:bodyPr wrap="none">
            <a:spAutoFit/>
          </a:bodyPr>
          <a:lstStyle/>
          <a:p>
            <a:r>
              <a:rPr lang="en-US" u="sng" dirty="0">
                <a:latin typeface="Arial Rounded MT Bold" panose="020F0704030504030204" pitchFamily="34" charset="0"/>
              </a:rPr>
              <a:t>Flowchart of </a:t>
            </a:r>
            <a:r>
              <a:rPr lang="en-US" u="sng" dirty="0" err="1">
                <a:latin typeface="Arial Rounded MT Bold" panose="020F0704030504030204" pitchFamily="34" charset="0"/>
              </a:rPr>
              <a:t>SpaceX</a:t>
            </a:r>
            <a:r>
              <a:rPr lang="en-US" u="sng" dirty="0">
                <a:latin typeface="Arial Rounded MT Bold" panose="020F0704030504030204" pitchFamily="34" charset="0"/>
              </a:rPr>
              <a:t>  </a:t>
            </a:r>
            <a:r>
              <a:rPr lang="en-US" u="sng" dirty="0" smtClean="0">
                <a:latin typeface="Arial Rounded MT Bold" panose="020F0704030504030204" pitchFamily="34" charset="0"/>
              </a:rPr>
              <a:t>Data Wrangling </a:t>
            </a:r>
            <a:endParaRPr lang="en-US" u="sng" dirty="0">
              <a:latin typeface="Arial Rounded MT Bold" panose="020F070403050403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
            </a:pPr>
            <a:r>
              <a:rPr lang="en-US" sz="2000" dirty="0">
                <a:solidFill>
                  <a:schemeClr val="accent3">
                    <a:lumMod val="25000"/>
                  </a:schemeClr>
                </a:solidFill>
              </a:rPr>
              <a:t>We explored the data by visualizing the relationship between flight number and launch Site, payload and launch site, success rate of each orbit type, flight number and orbit type, the launch success yearly trend.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EDA with Data </a:t>
            </a:r>
            <a:r>
              <a:rPr lang="en-US" dirty="0" smtClean="0">
                <a:solidFill>
                  <a:srgbClr val="0B49CB"/>
                </a:solidFill>
                <a:latin typeface="Arial Rounded MT Bold" panose="020F0704030504030204" pitchFamily="34" charset="0"/>
              </a:rPr>
              <a:t>Visualization</a:t>
            </a:r>
            <a:endParaRPr lang="en-US" dirty="0">
              <a:solidFill>
                <a:srgbClr val="0B49CB"/>
              </a:solidFill>
              <a:latin typeface="Arial Rounded MT Bold" panose="020F0704030504030204" pitchFamily="34" charset="0"/>
            </a:endParaRP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200" dirty="0">
                <a:solidFill>
                  <a:schemeClr val="accent3">
                    <a:lumMod val="25000"/>
                  </a:schemeClr>
                </a:solidFill>
              </a:rPr>
              <a:t>The GitHub link to the notebook is </a:t>
            </a:r>
            <a:r>
              <a:rPr lang="en-US" sz="1800" dirty="0" smtClean="0">
                <a:solidFill>
                  <a:srgbClr val="1C7DDB"/>
                </a:solidFill>
              </a:rPr>
              <a:t>https</a:t>
            </a:r>
            <a:r>
              <a:rPr lang="en-US" sz="1800" dirty="0">
                <a:solidFill>
                  <a:srgbClr val="1C7DDB"/>
                </a:solidFill>
              </a:rPr>
              <a:t>://github.com/jamesenet/SpaceX-Falcon-9-first-stage-Landing-Prediction/blob/main/SpaceX%20Exploratory%20Analysis.ipynb</a:t>
            </a: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09" y="3537999"/>
            <a:ext cx="4891766" cy="32946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9391" y="1390591"/>
            <a:ext cx="4282828" cy="314074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
            </a:pPr>
            <a:r>
              <a:rPr lang="en-US" sz="2200" dirty="0" smtClean="0">
                <a:solidFill>
                  <a:schemeClr val="accent3">
                    <a:lumMod val="25000"/>
                  </a:schemeClr>
                </a:solidFill>
              </a:rPr>
              <a:t>We </a:t>
            </a:r>
            <a:r>
              <a:rPr lang="en-US" sz="2200" dirty="0">
                <a:solidFill>
                  <a:schemeClr val="accent3">
                    <a:lumMod val="25000"/>
                  </a:schemeClr>
                </a:solidFill>
              </a:rPr>
              <a:t>applied EDA with SQL to get insight from the data. We wrote queries to find out for instance:</a:t>
            </a:r>
          </a:p>
          <a:p>
            <a:pPr lvl="1">
              <a:lnSpc>
                <a:spcPct val="100000"/>
              </a:lnSpc>
              <a:spcBef>
                <a:spcPts val="1400"/>
              </a:spcBef>
              <a:buFontTx/>
              <a:buChar char="-"/>
            </a:pPr>
            <a:r>
              <a:rPr lang="en-US" sz="1800" dirty="0"/>
              <a:t>The names of unique launch sites in the space mission.</a:t>
            </a:r>
          </a:p>
          <a:p>
            <a:pPr lvl="1">
              <a:lnSpc>
                <a:spcPct val="100000"/>
              </a:lnSpc>
              <a:spcBef>
                <a:spcPts val="1400"/>
              </a:spcBef>
              <a:buFontTx/>
              <a:buChar char="-"/>
            </a:pPr>
            <a:r>
              <a:rPr lang="en-US" sz="1800" dirty="0"/>
              <a:t>The total payload mass carried by boosters launched by NASA (CRS)</a:t>
            </a:r>
          </a:p>
          <a:p>
            <a:pPr lvl="1">
              <a:lnSpc>
                <a:spcPct val="100000"/>
              </a:lnSpc>
              <a:spcBef>
                <a:spcPts val="1400"/>
              </a:spcBef>
              <a:buFontTx/>
              <a:buChar char="-"/>
            </a:pPr>
            <a:r>
              <a:rPr lang="en-US" sz="1800" dirty="0"/>
              <a:t>The average payload mass carried by booster version F9 v1.1</a:t>
            </a:r>
          </a:p>
          <a:p>
            <a:pPr lvl="1">
              <a:lnSpc>
                <a:spcPct val="100000"/>
              </a:lnSpc>
              <a:spcBef>
                <a:spcPts val="1400"/>
              </a:spcBef>
              <a:buFontTx/>
              <a:buChar char="-"/>
            </a:pPr>
            <a:r>
              <a:rPr lang="en-US" sz="1800" dirty="0"/>
              <a:t>The total number of successful and failure mission outcomes</a:t>
            </a:r>
          </a:p>
          <a:p>
            <a:pPr lvl="1">
              <a:lnSpc>
                <a:spcPct val="100000"/>
              </a:lnSpc>
              <a:spcBef>
                <a:spcPts val="1400"/>
              </a:spcBef>
              <a:buFontTx/>
              <a:buChar char="-"/>
            </a:pPr>
            <a:r>
              <a:rPr lang="en-US" sz="1800" dirty="0"/>
              <a:t>The failed landing outcomes in drone ship, their booster version and launch site names</a:t>
            </a:r>
            <a:r>
              <a:rPr lang="en-US" sz="1800" dirty="0" smtClean="0"/>
              <a:t>.</a:t>
            </a:r>
          </a:p>
          <a:p>
            <a:pPr lvl="1">
              <a:lnSpc>
                <a:spcPct val="100000"/>
              </a:lnSpc>
              <a:spcBef>
                <a:spcPts val="1400"/>
              </a:spcBef>
              <a:buFontTx/>
              <a:buChar char="-"/>
            </a:pPr>
            <a:r>
              <a:rPr lang="en-US" sz="1800" dirty="0"/>
              <a:t>Rank the count of landing outcomes </a:t>
            </a:r>
            <a:r>
              <a:rPr lang="en-US" sz="1800" dirty="0" smtClean="0"/>
              <a:t>between </a:t>
            </a:r>
            <a:r>
              <a:rPr lang="en-US" sz="1800" dirty="0"/>
              <a:t>the date 2010-06-04 and </a:t>
            </a:r>
            <a:r>
              <a:rPr lang="en-US" sz="1800" dirty="0" smtClean="0"/>
              <a:t>2017-03-20</a:t>
            </a:r>
            <a:endParaRPr lang="en-US" sz="2200" dirty="0">
              <a:solidFill>
                <a:schemeClr val="accent3">
                  <a:lumMod val="25000"/>
                </a:schemeClr>
              </a:solidFill>
            </a:endParaRPr>
          </a:p>
          <a:p>
            <a:pPr>
              <a:lnSpc>
                <a:spcPct val="100000"/>
              </a:lnSpc>
              <a:spcBef>
                <a:spcPts val="1400"/>
              </a:spcBef>
              <a:buFont typeface="Wingdings" panose="05000000000000000000" pitchFamily="2" charset="2"/>
              <a:buChar char="§"/>
            </a:pPr>
            <a:r>
              <a:rPr lang="en-US" sz="2200" dirty="0">
                <a:solidFill>
                  <a:schemeClr val="accent3">
                    <a:lumMod val="25000"/>
                  </a:schemeClr>
                </a:solidFill>
              </a:rPr>
              <a:t>The GitHub link to the </a:t>
            </a:r>
            <a:r>
              <a:rPr lang="en-US" sz="2200" dirty="0" smtClean="0">
                <a:solidFill>
                  <a:schemeClr val="accent3">
                    <a:lumMod val="25000"/>
                  </a:schemeClr>
                </a:solidFill>
              </a:rPr>
              <a:t>notebook is </a:t>
            </a:r>
          </a:p>
          <a:p>
            <a:pPr marL="0" indent="0">
              <a:lnSpc>
                <a:spcPct val="100000"/>
              </a:lnSpc>
              <a:spcBef>
                <a:spcPts val="1400"/>
              </a:spcBef>
              <a:buNone/>
            </a:pPr>
            <a:r>
              <a:rPr lang="en-US" sz="1800" dirty="0">
                <a:solidFill>
                  <a:srgbClr val="1C7DDB"/>
                </a:solidFill>
              </a:rPr>
              <a:t>https://github.com/jamesenet/SpaceX-Falcon-9-first-stage-Landing-Prediction/blob/main/eda-sql-coursera_sqllite.ipynb</a:t>
            </a:r>
            <a:endParaRPr lang="en-US" sz="1800" dirty="0" smtClean="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buFont typeface="Wingdings" panose="05000000000000000000" pitchFamily="2" charset="2"/>
              <a:buChar char="§"/>
            </a:pPr>
            <a:r>
              <a:rPr lang="en-US" dirty="0" smtClean="0"/>
              <a:t>Summarize </a:t>
            </a:r>
            <a:r>
              <a:rPr lang="en-US" dirty="0"/>
              <a:t>what map objects such as markers, circles, lines, etc. you created and added to a </a:t>
            </a:r>
            <a:r>
              <a:rPr lang="en-US" dirty="0" smtClean="0"/>
              <a:t>folium map</a:t>
            </a:r>
          </a:p>
          <a:p>
            <a:pPr lvl="1"/>
            <a:r>
              <a:rPr lang="en-US" dirty="0" smtClean="0"/>
              <a:t> Markers </a:t>
            </a:r>
            <a:r>
              <a:rPr lang="en-US" dirty="0"/>
              <a:t>were added for launch sites and for the NASA Johnson Space Center </a:t>
            </a:r>
          </a:p>
          <a:p>
            <a:pPr lvl="1"/>
            <a:r>
              <a:rPr lang="en-US" dirty="0" smtClean="0"/>
              <a:t>Circles </a:t>
            </a:r>
            <a:r>
              <a:rPr lang="en-US" dirty="0"/>
              <a:t>were added for the launch sites.</a:t>
            </a:r>
          </a:p>
          <a:p>
            <a:pPr lvl="1"/>
            <a:r>
              <a:rPr lang="en-US" dirty="0" smtClean="0"/>
              <a:t>Lines </a:t>
            </a:r>
            <a:r>
              <a:rPr lang="en-US" dirty="0"/>
              <a:t>were added to show the distance to the nearby </a:t>
            </a:r>
            <a:r>
              <a:rPr lang="en-US" dirty="0" smtClean="0"/>
              <a:t>features</a:t>
            </a:r>
          </a:p>
          <a:p>
            <a:pPr lvl="2"/>
            <a:r>
              <a:rPr lang="en-US" dirty="0" smtClean="0"/>
              <a:t>Distance </a:t>
            </a:r>
            <a:r>
              <a:rPr lang="en-US" dirty="0"/>
              <a:t>from CCAFS LC-40 to the coastline</a:t>
            </a:r>
          </a:p>
          <a:p>
            <a:pPr lvl="2"/>
            <a:r>
              <a:rPr lang="en-US" dirty="0" smtClean="0"/>
              <a:t>Distance </a:t>
            </a:r>
            <a:r>
              <a:rPr lang="en-US" dirty="0"/>
              <a:t>from CCAFS LC-40 to the rail </a:t>
            </a:r>
            <a:r>
              <a:rPr lang="en-US" dirty="0" smtClean="0"/>
              <a:t>line</a:t>
            </a:r>
          </a:p>
          <a:p>
            <a:pPr lvl="2"/>
            <a:r>
              <a:rPr lang="en-US" dirty="0" smtClean="0"/>
              <a:t>Distance from CCAFS LC-40 to the perimeter road</a:t>
            </a:r>
          </a:p>
          <a:p>
            <a:pPr>
              <a:buFont typeface="Wingdings" panose="05000000000000000000" pitchFamily="2" charset="2"/>
              <a:buChar char="§"/>
            </a:pPr>
            <a:r>
              <a:rPr lang="en-US" dirty="0">
                <a:solidFill>
                  <a:schemeClr val="accent3">
                    <a:lumMod val="25000"/>
                  </a:schemeClr>
                </a:solidFill>
              </a:rPr>
              <a:t>The GitHub link to the notebook is </a:t>
            </a:r>
            <a:endParaRPr lang="en-US" dirty="0" smtClean="0">
              <a:solidFill>
                <a:schemeClr val="accent3">
                  <a:lumMod val="25000"/>
                </a:schemeClr>
              </a:solidFill>
            </a:endParaRPr>
          </a:p>
          <a:p>
            <a:pPr marL="0" indent="0">
              <a:buNone/>
            </a:pPr>
            <a:r>
              <a:rPr lang="en-US" sz="1800" dirty="0">
                <a:solidFill>
                  <a:schemeClr val="accent3">
                    <a:lumMod val="25000"/>
                  </a:schemeClr>
                </a:solidFill>
                <a:hlinkClick r:id="rId3"/>
              </a:rPr>
              <a:t>https://</a:t>
            </a:r>
            <a:r>
              <a:rPr lang="en-US" sz="1800" dirty="0" smtClean="0">
                <a:solidFill>
                  <a:schemeClr val="accent3">
                    <a:lumMod val="25000"/>
                  </a:schemeClr>
                </a:solidFill>
                <a:hlinkClick r:id="rId3"/>
              </a:rPr>
              <a:t>github.com/jamesenet/SpaceX-Falcon-9-first-stage-Landing-Prediction/blob/main/SpaceX_launch_site_location.ipynb</a:t>
            </a:r>
            <a:endParaRPr lang="en-US" sz="1800" dirty="0" smtClean="0">
              <a:solidFill>
                <a:schemeClr val="accent3">
                  <a:lumMod val="25000"/>
                </a:schemeClr>
              </a:solidFill>
            </a:endParaRPr>
          </a:p>
          <a:p>
            <a:pPr marL="0" indent="0">
              <a:buNone/>
            </a:pPr>
            <a:endParaRPr lang="en-US" dirty="0">
              <a:solidFill>
                <a:schemeClr val="accent3">
                  <a:lumMod val="25000"/>
                </a:schemeClr>
              </a:solidFill>
            </a:endParaRPr>
          </a:p>
          <a:p>
            <a:pPr marL="0" indent="0">
              <a:buNone/>
            </a:pPr>
            <a:endParaRPr lang="en-US" dirty="0" smtClean="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890733" cy="4199948"/>
          </a:xfrm>
          <a:prstGeom prst="rect">
            <a:avLst/>
          </a:prstGeom>
        </p:spPr>
        <p:txBody>
          <a:bodyPr vert="horz" lIns="91440" tIns="45720" rIns="91440" bIns="45720" rtlCol="0" anchor="t">
            <a:normAutofit fontScale="77500" lnSpcReduction="20000"/>
          </a:bodyPr>
          <a:lstStyle/>
          <a:p>
            <a:endParaRPr lang="en-US" dirty="0"/>
          </a:p>
          <a:p>
            <a:r>
              <a:rPr lang="en-US" sz="3200" dirty="0"/>
              <a:t>The input dropdown is used to select one or all launch sites for the pie chart and scatterplot.</a:t>
            </a:r>
          </a:p>
          <a:p>
            <a:r>
              <a:rPr lang="en-US" sz="3200" dirty="0" smtClean="0"/>
              <a:t>The </a:t>
            </a:r>
            <a:r>
              <a:rPr lang="en-US" sz="3200" dirty="0"/>
              <a:t>pie chart displays one of two things:</a:t>
            </a:r>
          </a:p>
          <a:p>
            <a:pPr lvl="1"/>
            <a:r>
              <a:rPr lang="en-US" sz="3200" dirty="0" smtClean="0"/>
              <a:t>For </a:t>
            </a:r>
            <a:r>
              <a:rPr lang="en-US" sz="3200" dirty="0"/>
              <a:t>All Sites –the distribution of successful Falcon 9 first stage landings between the sites</a:t>
            </a:r>
          </a:p>
          <a:p>
            <a:pPr lvl="1"/>
            <a:r>
              <a:rPr lang="en-US" sz="3200" dirty="0" smtClean="0"/>
              <a:t>For </a:t>
            </a:r>
            <a:r>
              <a:rPr lang="en-US" sz="3200" dirty="0"/>
              <a:t>One Site –the distribution of successful and failed Falcon 9 first stage landings for that </a:t>
            </a:r>
            <a:r>
              <a:rPr lang="en-US" sz="3200" dirty="0" smtClean="0"/>
              <a:t>site</a:t>
            </a:r>
          </a:p>
          <a:p>
            <a:r>
              <a:rPr lang="en-US" sz="3200" dirty="0" smtClean="0"/>
              <a:t>The </a:t>
            </a:r>
            <a:r>
              <a:rPr lang="en-US" sz="3200" dirty="0"/>
              <a:t>input slider is used to filter the payload masses for the </a:t>
            </a:r>
            <a:r>
              <a:rPr lang="en-US" sz="3200" dirty="0" smtClean="0"/>
              <a:t>scatterplot.</a:t>
            </a:r>
          </a:p>
          <a:p>
            <a:r>
              <a:rPr lang="en-US" sz="3200" dirty="0" smtClean="0"/>
              <a:t>The </a:t>
            </a:r>
            <a:r>
              <a:rPr lang="en-US" sz="3200" dirty="0"/>
              <a:t>scatterplot displays the distribution of Falcon 9 first stage landings split by payload mass, mission outcome and by booster version category</a:t>
            </a:r>
          </a:p>
          <a:p>
            <a:pPr>
              <a:lnSpc>
                <a:spcPct val="100000"/>
              </a:lnSpc>
              <a:spcBef>
                <a:spcPts val="1400"/>
              </a:spcBef>
            </a:pPr>
            <a:endParaRPr lang="en-US" sz="2200" dirty="0" smtClean="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5275189" cy="4905376"/>
          </a:xfrm>
          <a:prstGeom prst="rect">
            <a:avLst/>
          </a:prstGeom>
        </p:spPr>
        <p:txBody>
          <a:bodyPr>
            <a:normAutofit fontScale="55000" lnSpcReduction="20000"/>
          </a:bodyPr>
          <a:lstStyle/>
          <a:p>
            <a:endParaRPr lang="en-US" dirty="0"/>
          </a:p>
          <a:p>
            <a:pPr>
              <a:buFont typeface="Wingdings" panose="05000000000000000000" pitchFamily="2" charset="2"/>
              <a:buChar char="§"/>
            </a:pPr>
            <a:r>
              <a:rPr lang="en-US" sz="3600" dirty="0"/>
              <a:t>The dataset was split into training and testing </a:t>
            </a:r>
            <a:r>
              <a:rPr lang="en-US" sz="3600" dirty="0" smtClean="0"/>
              <a:t>sets.</a:t>
            </a:r>
          </a:p>
          <a:p>
            <a:pPr>
              <a:buFont typeface="Wingdings" panose="05000000000000000000" pitchFamily="2" charset="2"/>
              <a:buChar char="§"/>
            </a:pPr>
            <a:r>
              <a:rPr lang="en-US" sz="3600" dirty="0" smtClean="0"/>
              <a:t>Logistic </a:t>
            </a:r>
            <a:r>
              <a:rPr lang="en-US" sz="3600" dirty="0"/>
              <a:t>Regression, SVM (Support Vector Machine), Decision Tree, and KNN (k-Nearest Neighbors) machine learning models were trained on the training data set.</a:t>
            </a:r>
          </a:p>
          <a:p>
            <a:pPr>
              <a:buFont typeface="Wingdings" panose="05000000000000000000" pitchFamily="2" charset="2"/>
              <a:buChar char="§"/>
            </a:pPr>
            <a:r>
              <a:rPr lang="en-US" sz="3600" dirty="0" smtClean="0"/>
              <a:t>Hyper-parameters </a:t>
            </a:r>
            <a:r>
              <a:rPr lang="en-US" sz="3600" dirty="0"/>
              <a:t>were evaluated using GridSearchCV() and the best was selected using ‘.best_params_’.</a:t>
            </a:r>
          </a:p>
          <a:p>
            <a:pPr>
              <a:buFont typeface="Wingdings" panose="05000000000000000000" pitchFamily="2" charset="2"/>
              <a:buChar char="§"/>
            </a:pPr>
            <a:r>
              <a:rPr lang="en-US" sz="3600" dirty="0" smtClean="0"/>
              <a:t>Using </a:t>
            </a:r>
            <a:r>
              <a:rPr lang="en-US" sz="3600" dirty="0"/>
              <a:t>the best hyper-parameters, each of the four models were scored on accuracy by using the testing data set.</a:t>
            </a:r>
          </a:p>
          <a:p>
            <a:pPr>
              <a:lnSpc>
                <a:spcPct val="100000"/>
              </a:lnSpc>
              <a:spcBef>
                <a:spcPts val="1400"/>
              </a:spcBef>
              <a:buFont typeface="Wingdings" panose="05000000000000000000" pitchFamily="2" charset="2"/>
              <a:buChar char="§"/>
            </a:pPr>
            <a:r>
              <a:rPr lang="en-US" sz="3300" dirty="0" smtClean="0">
                <a:solidFill>
                  <a:schemeClr val="accent3">
                    <a:lumMod val="25000"/>
                  </a:schemeClr>
                </a:solidFill>
              </a:rPr>
              <a:t>The </a:t>
            </a:r>
            <a:r>
              <a:rPr lang="en-US" sz="3300" dirty="0">
                <a:solidFill>
                  <a:schemeClr val="accent3">
                    <a:lumMod val="25000"/>
                  </a:schemeClr>
                </a:solidFill>
              </a:rPr>
              <a:t>GitHub link to the notebook is </a:t>
            </a:r>
            <a:endParaRPr lang="en-US" sz="2600" dirty="0" smtClean="0">
              <a:solidFill>
                <a:srgbClr val="1C7DDB"/>
              </a:solidFill>
            </a:endParaRPr>
          </a:p>
          <a:p>
            <a:pPr marL="0" indent="0">
              <a:lnSpc>
                <a:spcPct val="100000"/>
              </a:lnSpc>
              <a:spcBef>
                <a:spcPts val="1400"/>
              </a:spcBef>
              <a:buNone/>
            </a:pPr>
            <a:r>
              <a:rPr lang="en-US" sz="2600" dirty="0" smtClean="0">
                <a:solidFill>
                  <a:srgbClr val="1C7DDB"/>
                </a:solidFill>
              </a:rPr>
              <a:t>https</a:t>
            </a:r>
            <a:r>
              <a:rPr lang="en-US" sz="2600" dirty="0">
                <a:solidFill>
                  <a:srgbClr val="1C7DDB"/>
                </a:solidFill>
              </a:rPr>
              <a:t>://github.com/jamesenet/SpaceX-Falcon-9-first-stage-Landing-Prediction/blob/main/SpaceX_Machine%20Learning%20Prediction_Part_5.ipynb</a:t>
            </a:r>
            <a:endParaRPr lang="en-US" sz="2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Predictive Analysis (Classification)</a:t>
            </a:r>
          </a:p>
        </p:txBody>
      </p:sp>
      <p:sp>
        <p:nvSpPr>
          <p:cNvPr id="6" name="Rectangle 5"/>
          <p:cNvSpPr/>
          <p:nvPr/>
        </p:nvSpPr>
        <p:spPr>
          <a:xfrm>
            <a:off x="6502400" y="1800225"/>
            <a:ext cx="1866900" cy="1222637"/>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r>
              <a:rPr lang="en-US" dirty="0"/>
              <a:t> was created with the cleaned data</a:t>
            </a:r>
          </a:p>
        </p:txBody>
      </p:sp>
      <p:sp>
        <p:nvSpPr>
          <p:cNvPr id="7" name="Rectangle 6"/>
          <p:cNvSpPr/>
          <p:nvPr/>
        </p:nvSpPr>
        <p:spPr>
          <a:xfrm>
            <a:off x="9152922" y="2069609"/>
            <a:ext cx="1870678" cy="1366054"/>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data was split into training and testing sets</a:t>
            </a:r>
            <a:endParaRPr lang="en-US" sz="1700" dirty="0"/>
          </a:p>
        </p:txBody>
      </p:sp>
      <p:sp>
        <p:nvSpPr>
          <p:cNvPr id="8" name="Rectangle 7"/>
          <p:cNvSpPr/>
          <p:nvPr/>
        </p:nvSpPr>
        <p:spPr>
          <a:xfrm>
            <a:off x="6544961" y="3478212"/>
            <a:ext cx="1866900" cy="1347788"/>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of four models were trained </a:t>
            </a:r>
            <a:r>
              <a:rPr lang="en-US" dirty="0" smtClean="0"/>
              <a:t>using the </a:t>
            </a:r>
            <a:r>
              <a:rPr lang="en-US" dirty="0"/>
              <a:t>training data set</a:t>
            </a:r>
          </a:p>
        </p:txBody>
      </p:sp>
      <p:sp>
        <p:nvSpPr>
          <p:cNvPr id="9" name="Rectangle 8"/>
          <p:cNvSpPr/>
          <p:nvPr/>
        </p:nvSpPr>
        <p:spPr>
          <a:xfrm>
            <a:off x="9152922" y="3829363"/>
            <a:ext cx="1870678" cy="1442900"/>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of four models were </a:t>
            </a:r>
            <a:r>
              <a:rPr lang="en-US" dirty="0" smtClean="0"/>
              <a:t>evaluated using </a:t>
            </a:r>
            <a:r>
              <a:rPr lang="en-US" dirty="0"/>
              <a:t>the testing data set</a:t>
            </a:r>
            <a:endParaRPr lang="en-US" sz="1700" dirty="0"/>
          </a:p>
        </p:txBody>
      </p:sp>
      <p:sp>
        <p:nvSpPr>
          <p:cNvPr id="10" name="Rectangle 9"/>
          <p:cNvSpPr/>
          <p:nvPr/>
        </p:nvSpPr>
        <p:spPr>
          <a:xfrm>
            <a:off x="6525911" y="5141650"/>
            <a:ext cx="1885950" cy="1309950"/>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 were </a:t>
            </a:r>
            <a:r>
              <a:rPr lang="en-US" dirty="0" smtClean="0"/>
              <a:t>compared and rated </a:t>
            </a:r>
            <a:r>
              <a:rPr lang="en-US" dirty="0"/>
              <a:t>based on accuracy scores</a:t>
            </a:r>
          </a:p>
        </p:txBody>
      </p:sp>
      <p:cxnSp>
        <p:nvCxnSpPr>
          <p:cNvPr id="11" name="Straight Arrow Connector 10"/>
          <p:cNvCxnSpPr>
            <a:stCxn id="6" idx="3"/>
          </p:cNvCxnSpPr>
          <p:nvPr/>
        </p:nvCxnSpPr>
        <p:spPr>
          <a:xfrm>
            <a:off x="8369300" y="2411544"/>
            <a:ext cx="783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8826500" y="3022862"/>
            <a:ext cx="326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26500" y="3022862"/>
            <a:ext cx="0" cy="577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8411861" y="3600763"/>
            <a:ext cx="414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411861" y="4165600"/>
            <a:ext cx="741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826500" y="4824150"/>
            <a:ext cx="326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826500" y="4824150"/>
            <a:ext cx="0" cy="566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411861" y="5391019"/>
            <a:ext cx="414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400" dirty="0">
                <a:solidFill>
                  <a:schemeClr val="tx1"/>
                </a:solidFill>
                <a:latin typeface="+mn-lt"/>
              </a:rPr>
              <a:t>Exploratory data analysis results</a:t>
            </a:r>
          </a:p>
          <a:p>
            <a:pPr>
              <a:lnSpc>
                <a:spcPct val="100000"/>
              </a:lnSpc>
              <a:spcBef>
                <a:spcPts val="1400"/>
              </a:spcBef>
              <a:buFont typeface="Wingdings" panose="05000000000000000000" pitchFamily="2" charset="2"/>
              <a:buChar char="§"/>
            </a:pPr>
            <a:r>
              <a:rPr lang="en-US" sz="2400" dirty="0">
                <a:solidFill>
                  <a:schemeClr val="tx1"/>
                </a:solidFill>
                <a:latin typeface="+mn-lt"/>
              </a:rPr>
              <a:t>Interactive analytics demo in screenshots</a:t>
            </a:r>
          </a:p>
          <a:p>
            <a:pPr>
              <a:lnSpc>
                <a:spcPct val="100000"/>
              </a:lnSpc>
              <a:spcBef>
                <a:spcPts val="1400"/>
              </a:spcBef>
              <a:buFont typeface="Wingdings" panose="05000000000000000000" pitchFamily="2" charset="2"/>
              <a:buChar char="§"/>
            </a:pPr>
            <a:r>
              <a:rPr lang="en-US" sz="2400" dirty="0">
                <a:solidFill>
                  <a:schemeClr val="tx1"/>
                </a:solidFill>
                <a:latin typeface="+mn-lt"/>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03594"/>
            <a:ext cx="3516528" cy="3579606"/>
          </a:xfrm>
          <a:prstGeom prst="rect">
            <a:avLst/>
          </a:prstGeom>
        </p:spPr>
        <p:txBody>
          <a:bodyPr>
            <a:normAutofit/>
          </a:bodyPr>
          <a:lstStyle/>
          <a:p>
            <a:endParaRPr lang="en-US" sz="2400" dirty="0"/>
          </a:p>
          <a:p>
            <a:pPr>
              <a:buFont typeface="Wingdings" panose="05000000000000000000" pitchFamily="2" charset="2"/>
              <a:buChar char="§"/>
            </a:pPr>
            <a:r>
              <a:rPr lang="en-US" sz="2400" dirty="0"/>
              <a:t>Successful Falcon 9 first stage landings appear to become more prevalent as the flight number </a:t>
            </a:r>
            <a:r>
              <a:rPr lang="en-US" sz="2400" dirty="0" smtClean="0"/>
              <a:t>increases in each launch site.</a:t>
            </a:r>
            <a:endParaRPr lang="en-US"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1627394"/>
            <a:ext cx="7480300" cy="45106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03593"/>
            <a:ext cx="3516528" cy="4321979"/>
          </a:xfrm>
          <a:prstGeom prst="rect">
            <a:avLst/>
          </a:prstGeom>
        </p:spPr>
        <p:txBody>
          <a:bodyPr>
            <a:normAutofit/>
          </a:bodyPr>
          <a:lstStyle/>
          <a:p>
            <a:pPr>
              <a:buFont typeface="Wingdings" panose="05000000000000000000" pitchFamily="2" charset="2"/>
              <a:buChar char="§"/>
            </a:pPr>
            <a:r>
              <a:rPr lang="en-US" sz="2400" dirty="0" smtClean="0"/>
              <a:t>For </a:t>
            </a:r>
            <a:r>
              <a:rPr lang="en-US" sz="2400" dirty="0"/>
              <a:t>the CCAFS SLC 40 launch site, the payload mass and the landing outcome appear to not be strongly correlated.</a:t>
            </a:r>
          </a:p>
          <a:p>
            <a:pPr>
              <a:buFont typeface="Wingdings" panose="05000000000000000000" pitchFamily="2" charset="2"/>
              <a:buChar char="§"/>
            </a:pPr>
            <a:r>
              <a:rPr lang="en-US" sz="2400" dirty="0" smtClean="0"/>
              <a:t>The </a:t>
            </a:r>
            <a:r>
              <a:rPr lang="en-US" sz="2400" dirty="0"/>
              <a:t>failed landings at the KSC LC 39A launch site are all grouped around a narrow band of payload masses.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rial Rounded MT Bold" panose="020F0704030504030204" pitchFamily="34" charset="0"/>
              </a:rPr>
              <a:t>Payload Vs. Launch</a:t>
            </a:r>
            <a:r>
              <a:rPr lang="en-US" dirty="0">
                <a:solidFill>
                  <a:srgbClr val="0B49CB"/>
                </a:solidFill>
                <a:latin typeface="Arial Rounded MT Bold" panose="020F0704030504030204" pitchFamily="34" charset="0"/>
              </a:rPr>
              <a:t> </a:t>
            </a:r>
            <a:r>
              <a:rPr lang="en-US" dirty="0" smtClean="0">
                <a:solidFill>
                  <a:srgbClr val="0B49CB"/>
                </a:solidFill>
                <a:latin typeface="Arial Rounded MT Bold" panose="020F0704030504030204" pitchFamily="34" charset="0"/>
              </a:rPr>
              <a:t>Site </a:t>
            </a:r>
            <a:endParaRPr lang="en-US" dirty="0">
              <a:solidFill>
                <a:srgbClr val="0B49CB"/>
              </a:solidFill>
              <a:latin typeface="Arial Rounded MT Bold" panose="020F07040305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979" y="1759385"/>
            <a:ext cx="6968363" cy="4210393"/>
          </a:xfrm>
          <a:prstGeom prst="rect">
            <a:avLst/>
          </a:prstGeom>
        </p:spPr>
      </p:pic>
      <p:cxnSp>
        <p:nvCxnSpPr>
          <p:cNvPr id="10" name="Straight Connector 9"/>
          <p:cNvCxnSpPr/>
          <p:nvPr/>
        </p:nvCxnSpPr>
        <p:spPr>
          <a:xfrm flipV="1">
            <a:off x="444500" y="1282700"/>
            <a:ext cx="10388600" cy="12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05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mn-lt"/>
              </a:rPr>
              <a:t>Executive Summary</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mn-lt"/>
              </a:rPr>
              <a:t>Introduction</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mn-lt"/>
              </a:rPr>
              <a:t>Methodology</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mn-lt"/>
              </a:rPr>
              <a:t>Results</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mn-lt"/>
              </a:rPr>
              <a:t>Conclusion</a:t>
            </a:r>
          </a:p>
          <a:p>
            <a:pPr>
              <a:lnSpc>
                <a:spcPct val="100000"/>
              </a:lnSpc>
              <a:spcBef>
                <a:spcPts val="1400"/>
              </a:spcBef>
              <a:buFont typeface="Wingdings" panose="05000000000000000000" pitchFamily="2" charset="2"/>
              <a:buChar char="§"/>
            </a:pPr>
            <a:r>
              <a:rPr lang="en-US" sz="24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344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Rounded MT Bold" panose="020F070403050403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endParaRPr lang="en-US" dirty="0"/>
          </a:p>
          <a:p>
            <a:pPr>
              <a:buFont typeface="Wingdings" panose="05000000000000000000" pitchFamily="2" charset="2"/>
              <a:buChar char="§"/>
            </a:pPr>
            <a:r>
              <a:rPr lang="en-US" sz="2400" dirty="0"/>
              <a:t>ES-L1, SSO, HEO and GEO orbits have no failed first stage landings.</a:t>
            </a:r>
          </a:p>
          <a:p>
            <a:pPr>
              <a:buFont typeface="Wingdings" panose="05000000000000000000" pitchFamily="2" charset="2"/>
              <a:buChar char="§"/>
            </a:pPr>
            <a:r>
              <a:rPr lang="en-US" sz="2400" dirty="0" smtClean="0"/>
              <a:t>SO </a:t>
            </a:r>
            <a:r>
              <a:rPr lang="en-US" sz="2400" dirty="0"/>
              <a:t>orbits have no successful first stage landings.</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7973" y="2187291"/>
            <a:ext cx="6580559" cy="443200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649589" cy="4178644"/>
          </a:xfrm>
          <a:prstGeom prst="rect">
            <a:avLst/>
          </a:prstGeom>
        </p:spPr>
        <p:txBody>
          <a:bodyPr>
            <a:normAutofit lnSpcReduction="10000"/>
          </a:bodyPr>
          <a:lstStyle/>
          <a:p>
            <a:endParaRPr lang="en-US" dirty="0"/>
          </a:p>
          <a:p>
            <a:pPr>
              <a:buFont typeface="Wingdings" panose="05000000000000000000" pitchFamily="2" charset="2"/>
              <a:buChar char="§"/>
            </a:pPr>
            <a:r>
              <a:rPr lang="en-US" sz="2300" dirty="0"/>
              <a:t>There is a correlation between flight number and success rate with larger flight numbers being associated with higher success rates</a:t>
            </a:r>
            <a:r>
              <a:rPr lang="en-US" sz="2300" dirty="0" smtClean="0"/>
              <a:t>.</a:t>
            </a:r>
          </a:p>
          <a:p>
            <a:pPr>
              <a:lnSpc>
                <a:spcPct val="100000"/>
              </a:lnSpc>
              <a:spcBef>
                <a:spcPts val="1400"/>
              </a:spcBef>
              <a:buFont typeface="Wingdings" panose="05000000000000000000" pitchFamily="2" charset="2"/>
              <a:buChar char="§"/>
            </a:pPr>
            <a:r>
              <a:rPr lang="en-US" sz="2300" dirty="0" smtClean="0"/>
              <a:t>Although we </a:t>
            </a:r>
            <a:r>
              <a:rPr lang="en-US" sz="2300" dirty="0"/>
              <a:t>observe </a:t>
            </a:r>
            <a:r>
              <a:rPr lang="en-US" sz="2300" dirty="0" smtClean="0"/>
              <a:t>that in the </a:t>
            </a:r>
            <a:r>
              <a:rPr lang="en-US" sz="2300" dirty="0"/>
              <a:t>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Flight Number vs. Orbit Type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455" y="2069756"/>
            <a:ext cx="6792517" cy="40722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420990" cy="3811588"/>
          </a:xfrm>
          <a:prstGeom prst="rect">
            <a:avLst/>
          </a:prstGeom>
        </p:spPr>
        <p:txBody>
          <a:bodyPr>
            <a:normAutofit lnSpcReduction="10000"/>
          </a:bodyPr>
          <a:lstStyle/>
          <a:p>
            <a:pPr>
              <a:lnSpc>
                <a:spcPct val="100000"/>
              </a:lnSpc>
              <a:spcBef>
                <a:spcPts val="1400"/>
              </a:spcBef>
              <a:buFont typeface="Wingdings" panose="05000000000000000000" pitchFamily="2" charset="2"/>
              <a:buChar char="§"/>
            </a:pPr>
            <a:r>
              <a:rPr lang="en-US" sz="2200" dirty="0"/>
              <a:t>We can observe that with heavy payloads, the successful landing are more for PO, LEO and ISS orbits</a:t>
            </a:r>
            <a:r>
              <a:rPr lang="en-US" sz="2200" dirty="0" smtClean="0"/>
              <a:t>.</a:t>
            </a:r>
          </a:p>
          <a:p>
            <a:endParaRPr lang="en-US" sz="2200" dirty="0"/>
          </a:p>
          <a:p>
            <a:pPr>
              <a:buFont typeface="Wingdings" panose="05000000000000000000" pitchFamily="2" charset="2"/>
              <a:buChar char="§"/>
            </a:pPr>
            <a:r>
              <a:rPr lang="en-US" sz="2200" dirty="0"/>
              <a:t>Success rate appears to have no obvious correlation with payload </a:t>
            </a:r>
            <a:r>
              <a:rPr lang="en-US" sz="2200" dirty="0" smtClean="0"/>
              <a:t>mass as some have better success rates than others.</a:t>
            </a:r>
            <a:endParaRPr lang="en-US" sz="22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Payload vs. Orbit Type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805" y="2057400"/>
            <a:ext cx="6697806" cy="42373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Rounded MT Bold" panose="020F070403050403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
            </a:pPr>
            <a:r>
              <a:rPr lang="en-US" sz="2200" dirty="0"/>
              <a:t>W</a:t>
            </a:r>
            <a:r>
              <a:rPr lang="en-US" sz="2200" dirty="0" smtClean="0"/>
              <a:t>e </a:t>
            </a:r>
            <a:r>
              <a:rPr lang="en-US" sz="2200" dirty="0"/>
              <a:t>can observe that success rate since 2013 </a:t>
            </a:r>
            <a:r>
              <a:rPr lang="en-US" sz="2200" dirty="0" smtClean="0"/>
              <a:t>has been </a:t>
            </a:r>
            <a:r>
              <a:rPr lang="en-US" sz="2200" dirty="0"/>
              <a:t>on </a:t>
            </a:r>
            <a:r>
              <a:rPr lang="en-US" sz="2200" dirty="0" smtClean="0"/>
              <a:t>the increase</a:t>
            </a:r>
            <a:endParaRPr lang="en-US" sz="2200" dirty="0"/>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471" y="1536807"/>
            <a:ext cx="5920507" cy="4341706"/>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rial Rounded MT Bold" panose="020F0704030504030204" pitchFamily="34" charset="0"/>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
            </a:pPr>
            <a:r>
              <a:rPr lang="en-US" sz="2400" dirty="0"/>
              <a:t>We used the key word </a:t>
            </a:r>
            <a:r>
              <a:rPr lang="en-US" sz="2400" b="1" dirty="0"/>
              <a:t>DISTINCT</a:t>
            </a:r>
            <a:r>
              <a:rPr lang="en-US" sz="2400" dirty="0"/>
              <a:t> to show only unique launch sites from the SpaceX data.</a:t>
            </a:r>
          </a:p>
          <a:p>
            <a:pPr>
              <a:spcBef>
                <a:spcPts val="1400"/>
              </a:spcBef>
              <a:buFont typeface="Wingdings" panose="05000000000000000000" pitchFamily="2" charset="2"/>
              <a:buChar char="§"/>
            </a:pPr>
            <a:r>
              <a:rPr lang="en-US" sz="2400" dirty="0" smtClean="0"/>
              <a:t>There are four launch sites</a:t>
            </a:r>
            <a:endParaRPr lang="en-US" sz="24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232" y="1975774"/>
            <a:ext cx="6239746" cy="3172268"/>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578562" cy="282257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200" dirty="0">
                <a:solidFill>
                  <a:schemeClr val="accent3">
                    <a:lumMod val="25000"/>
                  </a:schemeClr>
                </a:solidFill>
              </a:rPr>
              <a:t>We used the query </a:t>
            </a:r>
            <a:r>
              <a:rPr lang="en-US" sz="2200" dirty="0" smtClean="0">
                <a:solidFill>
                  <a:schemeClr val="accent3">
                    <a:lumMod val="25000"/>
                  </a:schemeClr>
                </a:solidFill>
              </a:rPr>
              <a:t>to </a:t>
            </a:r>
            <a:r>
              <a:rPr lang="en-US" sz="2200" dirty="0">
                <a:solidFill>
                  <a:schemeClr val="accent3">
                    <a:lumMod val="25000"/>
                  </a:schemeClr>
                </a:solidFill>
              </a:rPr>
              <a:t>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573" y="1495424"/>
            <a:ext cx="7843427" cy="47529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776589" cy="2085975"/>
          </a:xfrm>
          <a:prstGeom prst="rect">
            <a:avLst/>
          </a:prstGeom>
        </p:spPr>
        <p:txBody>
          <a:bodyPr>
            <a:normAutofit/>
          </a:bodyPr>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92" y="3229813"/>
            <a:ext cx="9088919" cy="27957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1016061" y="308079"/>
            <a:ext cx="8064439" cy="10635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rial Rounded MT Bold" panose="020F070403050403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400" y="2120106"/>
            <a:ext cx="3505200" cy="3786188"/>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
            </a:pPr>
            <a:r>
              <a:rPr lang="en-US" sz="2000" dirty="0"/>
              <a:t>We calculated the average payload mass carried by booster version F9 v1.1 as 2928.4</a:t>
            </a:r>
          </a:p>
          <a:p>
            <a:pPr>
              <a:spcBef>
                <a:spcPts val="1400"/>
              </a:spcBef>
            </a:pPr>
            <a:endParaRPr lang="en-US"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80" y="2311400"/>
            <a:ext cx="6764655" cy="3403600"/>
          </a:xfrm>
          <a:prstGeom prst="rect">
            <a:avLst/>
          </a:prstGeom>
        </p:spPr>
      </p:pic>
      <p:cxnSp>
        <p:nvCxnSpPr>
          <p:cNvPr id="8" name="Straight Connector 7"/>
          <p:cNvCxnSpPr/>
          <p:nvPr/>
        </p:nvCxnSpPr>
        <p:spPr>
          <a:xfrm>
            <a:off x="1016061" y="1460500"/>
            <a:ext cx="99313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Rounded MT Bold" panose="020F070403050403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0"/>
            <a:ext cx="3438974" cy="4573369"/>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
            </a:pPr>
            <a:r>
              <a:rPr lang="en-US" sz="2000" dirty="0"/>
              <a:t>We observed that the dates of the first successful landing outcome on ground pad was 22</a:t>
            </a:r>
            <a:r>
              <a:rPr lang="en-US" sz="2000" baseline="30000" dirty="0"/>
              <a:t>nd</a:t>
            </a:r>
            <a:r>
              <a:rPr lang="en-US" sz="2000" dirty="0"/>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171" y="2213207"/>
            <a:ext cx="7568299" cy="356229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Rounded MT Bold" panose="020F070403050403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577515"/>
            <a:ext cx="3508311" cy="4393982"/>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
            </a:pPr>
            <a:r>
              <a:rPr lang="en-US" sz="2000" dirty="0"/>
              <a:t>We used the </a:t>
            </a:r>
            <a:r>
              <a:rPr lang="en-US" sz="2000" b="1" dirty="0"/>
              <a:t>WHERE</a:t>
            </a:r>
            <a:r>
              <a:rPr lang="en-US" sz="2000" dirty="0"/>
              <a:t> clause to filter for boosters which have successfully landed on drone ship and applied the </a:t>
            </a:r>
            <a:r>
              <a:rPr lang="en-US" sz="2000" b="1" dirty="0"/>
              <a:t>AND</a:t>
            </a:r>
            <a:r>
              <a:rPr lang="en-US" sz="2000" dirty="0"/>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9027" y="2665861"/>
            <a:ext cx="8252973" cy="339310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
            </a:pPr>
            <a:r>
              <a:rPr lang="en-US" sz="3100" b="1" dirty="0">
                <a:solidFill>
                  <a:schemeClr val="accent3">
                    <a:lumMod val="25000"/>
                  </a:schemeClr>
                </a:solidFill>
                <a:latin typeface="+mj-lt"/>
              </a:rPr>
              <a:t>Summary of methodologies</a:t>
            </a:r>
          </a:p>
          <a:p>
            <a:pPr lvl="1">
              <a:lnSpc>
                <a:spcPct val="100000"/>
              </a:lnSpc>
              <a:spcBef>
                <a:spcPts val="1400"/>
              </a:spcBef>
              <a:buFontTx/>
              <a:buChar char="-"/>
            </a:pPr>
            <a:r>
              <a:rPr lang="en-US" sz="2200" dirty="0">
                <a:solidFill>
                  <a:schemeClr val="accent3">
                    <a:lumMod val="25000"/>
                  </a:schemeClr>
                </a:solidFill>
                <a:latin typeface="+mn-lt"/>
              </a:rPr>
              <a:t>Data Collection through API</a:t>
            </a:r>
          </a:p>
          <a:p>
            <a:pPr lvl="1">
              <a:lnSpc>
                <a:spcPct val="100000"/>
              </a:lnSpc>
              <a:spcBef>
                <a:spcPts val="1400"/>
              </a:spcBef>
              <a:buFontTx/>
              <a:buChar char="-"/>
            </a:pPr>
            <a:r>
              <a:rPr lang="en-US" sz="2200" dirty="0">
                <a:solidFill>
                  <a:schemeClr val="accent3">
                    <a:lumMod val="25000"/>
                  </a:schemeClr>
                </a:solidFill>
                <a:latin typeface="+mn-lt"/>
              </a:rPr>
              <a:t>Data Collection with Web Scraping</a:t>
            </a:r>
          </a:p>
          <a:p>
            <a:pPr lvl="1">
              <a:lnSpc>
                <a:spcPct val="100000"/>
              </a:lnSpc>
              <a:spcBef>
                <a:spcPts val="1400"/>
              </a:spcBef>
              <a:buFontTx/>
              <a:buChar char="-"/>
            </a:pPr>
            <a:r>
              <a:rPr lang="en-US" sz="2200" dirty="0">
                <a:solidFill>
                  <a:schemeClr val="accent3">
                    <a:lumMod val="25000"/>
                  </a:schemeClr>
                </a:solidFill>
                <a:latin typeface="+mn-lt"/>
              </a:rPr>
              <a:t>Data Wrangling</a:t>
            </a:r>
          </a:p>
          <a:p>
            <a:pPr lvl="1">
              <a:lnSpc>
                <a:spcPct val="100000"/>
              </a:lnSpc>
              <a:spcBef>
                <a:spcPts val="1400"/>
              </a:spcBef>
              <a:buFontTx/>
              <a:buChar char="-"/>
            </a:pPr>
            <a:r>
              <a:rPr lang="en-US" sz="2200" dirty="0">
                <a:solidFill>
                  <a:schemeClr val="accent3">
                    <a:lumMod val="25000"/>
                  </a:schemeClr>
                </a:solidFill>
                <a:latin typeface="+mn-lt"/>
              </a:rPr>
              <a:t>Exploratory Data Analysis with SQL</a:t>
            </a:r>
          </a:p>
          <a:p>
            <a:pPr lvl="1">
              <a:lnSpc>
                <a:spcPct val="100000"/>
              </a:lnSpc>
              <a:spcBef>
                <a:spcPts val="1400"/>
              </a:spcBef>
              <a:buFontTx/>
              <a:buChar char="-"/>
            </a:pPr>
            <a:r>
              <a:rPr lang="en-US" sz="2200" dirty="0">
                <a:solidFill>
                  <a:schemeClr val="accent3">
                    <a:lumMod val="25000"/>
                  </a:schemeClr>
                </a:solidFill>
                <a:latin typeface="+mn-lt"/>
              </a:rPr>
              <a:t>Exploratory Data Analysis with Data Visualization</a:t>
            </a:r>
          </a:p>
          <a:p>
            <a:pPr lvl="1">
              <a:lnSpc>
                <a:spcPct val="100000"/>
              </a:lnSpc>
              <a:spcBef>
                <a:spcPts val="1400"/>
              </a:spcBef>
              <a:buFontTx/>
              <a:buChar char="-"/>
            </a:pPr>
            <a:r>
              <a:rPr lang="en-US" sz="2200" dirty="0">
                <a:solidFill>
                  <a:schemeClr val="accent3">
                    <a:lumMod val="25000"/>
                  </a:schemeClr>
                </a:solidFill>
                <a:latin typeface="+mn-lt"/>
              </a:rPr>
              <a:t>Interactive Visual Analytics with Folium</a:t>
            </a:r>
          </a:p>
          <a:p>
            <a:pPr lvl="1">
              <a:lnSpc>
                <a:spcPct val="100000"/>
              </a:lnSpc>
              <a:spcBef>
                <a:spcPts val="1400"/>
              </a:spcBef>
              <a:buFontTx/>
              <a:buChar char="-"/>
            </a:pPr>
            <a:r>
              <a:rPr lang="en-US" sz="2200" dirty="0">
                <a:solidFill>
                  <a:schemeClr val="accent3">
                    <a:lumMod val="25000"/>
                  </a:schemeClr>
                </a:solidFill>
                <a:latin typeface="+mn-lt"/>
              </a:rPr>
              <a:t>Machine Learning Prediction</a:t>
            </a:r>
          </a:p>
          <a:p>
            <a:pPr>
              <a:lnSpc>
                <a:spcPct val="100000"/>
              </a:lnSpc>
              <a:spcBef>
                <a:spcPts val="1400"/>
              </a:spcBef>
              <a:buFont typeface="Wingdings" panose="05000000000000000000" pitchFamily="2" charset="2"/>
              <a:buChar char="§"/>
            </a:pPr>
            <a:r>
              <a:rPr lang="en-US" sz="3100" b="1" dirty="0">
                <a:solidFill>
                  <a:schemeClr val="accent3">
                    <a:lumMod val="25000"/>
                  </a:schemeClr>
                </a:solidFill>
                <a:latin typeface="+mj-lt"/>
              </a:rPr>
              <a:t>Summary of all results</a:t>
            </a:r>
          </a:p>
          <a:p>
            <a:pPr lvl="1">
              <a:lnSpc>
                <a:spcPct val="100000"/>
              </a:lnSpc>
              <a:spcBef>
                <a:spcPts val="1400"/>
              </a:spcBef>
              <a:buFontTx/>
              <a:buChar char="-"/>
            </a:pPr>
            <a:r>
              <a:rPr lang="en-US" sz="2200" dirty="0">
                <a:solidFill>
                  <a:schemeClr val="accent3">
                    <a:lumMod val="25000"/>
                  </a:schemeClr>
                </a:solidFill>
                <a:latin typeface="+mn-lt"/>
              </a:rPr>
              <a:t>Exploratory Data Analysis result</a:t>
            </a:r>
          </a:p>
          <a:p>
            <a:pPr lvl="1">
              <a:lnSpc>
                <a:spcPct val="100000"/>
              </a:lnSpc>
              <a:spcBef>
                <a:spcPts val="1400"/>
              </a:spcBef>
              <a:buFontTx/>
              <a:buChar char="-"/>
            </a:pPr>
            <a:r>
              <a:rPr lang="en-US" sz="2200" dirty="0">
                <a:solidFill>
                  <a:schemeClr val="accent3">
                    <a:lumMod val="25000"/>
                  </a:schemeClr>
                </a:solidFill>
                <a:latin typeface="+mn-lt"/>
              </a:rPr>
              <a:t>Interactive analytics in screenshots</a:t>
            </a:r>
          </a:p>
          <a:p>
            <a:pPr lvl="1">
              <a:lnSpc>
                <a:spcPct val="100000"/>
              </a:lnSpc>
              <a:spcBef>
                <a:spcPts val="1400"/>
              </a:spcBef>
              <a:buFontTx/>
              <a:buChar char="-"/>
            </a:pPr>
            <a:r>
              <a:rPr lang="en-US" sz="2200" dirty="0">
                <a:solidFill>
                  <a:schemeClr val="accent3">
                    <a:lumMod val="25000"/>
                  </a:schemeClr>
                </a:solidFill>
                <a:latin typeface="+mn-lt"/>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Rounded MT Bold" panose="020F070403050403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38722"/>
            <a:ext cx="4004479" cy="4393982"/>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
            </a:pPr>
            <a:r>
              <a:rPr lang="en-US" sz="2000" dirty="0"/>
              <a:t>We used wildcard like ‘%’ to filter for </a:t>
            </a:r>
            <a:r>
              <a:rPr lang="en-US" sz="2000" b="1" dirty="0"/>
              <a:t>WHERE</a:t>
            </a:r>
            <a:r>
              <a:rPr lang="en-US" sz="2000" dirty="0"/>
              <a:t> </a:t>
            </a:r>
            <a:r>
              <a:rPr lang="en-US" sz="2000" dirty="0" err="1"/>
              <a:t>MissionOutcome</a:t>
            </a:r>
            <a:r>
              <a:rPr lang="en-US" sz="2000" dirty="0"/>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418" y="1191419"/>
            <a:ext cx="5452787" cy="5427658"/>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rial Rounded MT Bold" panose="020F070403050403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lnSpcReduction="10000"/>
          </a:bodyPr>
          <a:lstStyle/>
          <a:p>
            <a:pPr>
              <a:spcBef>
                <a:spcPts val="1400"/>
              </a:spcBef>
              <a:buFont typeface="Wingdings" panose="05000000000000000000" pitchFamily="2" charset="2"/>
              <a:buChar char="§"/>
            </a:pPr>
            <a:r>
              <a:rPr lang="en-US" sz="2200" dirty="0"/>
              <a:t>We determined the booster that have carried the maximum payload using a subquery in the </a:t>
            </a:r>
            <a:r>
              <a:rPr lang="en-US" sz="2200" b="1" dirty="0"/>
              <a:t>WHERE</a:t>
            </a:r>
            <a:r>
              <a:rPr lang="en-US" sz="2200" dirty="0"/>
              <a:t> clause and the </a:t>
            </a:r>
            <a:r>
              <a:rPr lang="en-US" sz="2200" b="1" dirty="0"/>
              <a:t>MAX() </a:t>
            </a:r>
            <a:r>
              <a:rPr lang="en-US" sz="2200" dirty="0"/>
              <a:t>function</a:t>
            </a:r>
            <a:r>
              <a:rPr lang="en-US" sz="2200" dirty="0" smtClean="0"/>
              <a:t>.</a:t>
            </a:r>
            <a:endParaRPr lang="en-US" sz="2200" dirty="0"/>
          </a:p>
          <a:p>
            <a:pPr>
              <a:buFont typeface="Wingdings" panose="05000000000000000000" pitchFamily="2" charset="2"/>
              <a:buChar char="§"/>
            </a:pPr>
            <a:r>
              <a:rPr lang="en-US" sz="2200" dirty="0"/>
              <a:t>The maximum payload mass carried in this dataset is 15,600 kg. Twelve (12) separate Falcon 9 boosters carried this amount of payload mass.</a:t>
            </a:r>
          </a:p>
          <a:p>
            <a:pPr>
              <a:spcBef>
                <a:spcPts val="1400"/>
              </a:spcBef>
              <a:buFont typeface="Wingdings" panose="05000000000000000000" pitchFamily="2" charset="2"/>
              <a:buChar char="§"/>
            </a:pPr>
            <a:endParaRPr lang="en-US" sz="17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821" y="783870"/>
            <a:ext cx="6858957" cy="508706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598790" cy="4199948"/>
          </a:xfrm>
          <a:prstGeom prst="rect">
            <a:avLst/>
          </a:prstGeom>
        </p:spPr>
        <p:txBody>
          <a:bodyPr lIns="91440" tIns="45720" rIns="91440" bIns="45720" anchor="t">
            <a:normAutofit fontScale="92500"/>
          </a:bodyPr>
          <a:lstStyle/>
          <a:p>
            <a:pPr>
              <a:lnSpc>
                <a:spcPct val="100000"/>
              </a:lnSpc>
              <a:spcBef>
                <a:spcPts val="1400"/>
              </a:spcBef>
              <a:buFont typeface="Wingdings" panose="05000000000000000000" pitchFamily="2" charset="2"/>
              <a:buChar char="§"/>
            </a:pPr>
            <a:r>
              <a:rPr lang="en-US" sz="2100" dirty="0">
                <a:solidFill>
                  <a:schemeClr val="accent3">
                    <a:lumMod val="25000"/>
                  </a:schemeClr>
                </a:solidFill>
              </a:rPr>
              <a:t>We used a combinations of the </a:t>
            </a:r>
            <a:r>
              <a:rPr lang="en-US" sz="2100" b="1" dirty="0">
                <a:solidFill>
                  <a:schemeClr val="accent3">
                    <a:lumMod val="25000"/>
                  </a:schemeClr>
                </a:solidFill>
              </a:rPr>
              <a:t>WHERE</a:t>
            </a:r>
            <a:r>
              <a:rPr lang="en-US" sz="2100" dirty="0">
                <a:solidFill>
                  <a:schemeClr val="accent3">
                    <a:lumMod val="25000"/>
                  </a:schemeClr>
                </a:solidFill>
              </a:rPr>
              <a:t> clause, </a:t>
            </a:r>
            <a:r>
              <a:rPr lang="en-US" sz="2100" b="1" dirty="0">
                <a:solidFill>
                  <a:schemeClr val="accent3">
                    <a:lumMod val="25000"/>
                  </a:schemeClr>
                </a:solidFill>
              </a:rPr>
              <a:t>LIKE</a:t>
            </a:r>
            <a:r>
              <a:rPr lang="en-US" sz="2100" dirty="0">
                <a:solidFill>
                  <a:schemeClr val="accent3">
                    <a:lumMod val="25000"/>
                  </a:schemeClr>
                </a:solidFill>
              </a:rPr>
              <a:t>, </a:t>
            </a:r>
            <a:r>
              <a:rPr lang="en-US" sz="2100" b="1" dirty="0">
                <a:solidFill>
                  <a:schemeClr val="accent3">
                    <a:lumMod val="25000"/>
                  </a:schemeClr>
                </a:solidFill>
              </a:rPr>
              <a:t>AND</a:t>
            </a:r>
            <a:r>
              <a:rPr lang="en-US" sz="2100" dirty="0">
                <a:solidFill>
                  <a:schemeClr val="accent3">
                    <a:lumMod val="25000"/>
                  </a:schemeClr>
                </a:solidFill>
              </a:rPr>
              <a:t>, and </a:t>
            </a:r>
            <a:r>
              <a:rPr lang="en-US" sz="2100" b="1" dirty="0">
                <a:solidFill>
                  <a:schemeClr val="accent3">
                    <a:lumMod val="25000"/>
                  </a:schemeClr>
                </a:solidFill>
              </a:rPr>
              <a:t>BETWEEN</a:t>
            </a:r>
            <a:r>
              <a:rPr lang="en-US" sz="2100" dirty="0">
                <a:solidFill>
                  <a:schemeClr val="accent3">
                    <a:lumMod val="25000"/>
                  </a:schemeClr>
                </a:solidFill>
              </a:rPr>
              <a:t> conditions to filter for failed landing outcomes in drone ship, their booster versions, and launch site names for year </a:t>
            </a:r>
            <a:r>
              <a:rPr lang="en-US" sz="2100" dirty="0" smtClean="0">
                <a:solidFill>
                  <a:schemeClr val="accent3">
                    <a:lumMod val="25000"/>
                  </a:schemeClr>
                </a:solidFill>
              </a:rPr>
              <a:t>2015</a:t>
            </a:r>
          </a:p>
          <a:p>
            <a:endParaRPr lang="en-US" sz="2100" dirty="0"/>
          </a:p>
          <a:p>
            <a:r>
              <a:rPr lang="en-US" sz="2100" dirty="0"/>
              <a:t>There were two failed landing outcomes with a drone ship in 2015. Both launched from CCAFS LC-40. One occurred in January and the other in April</a:t>
            </a:r>
          </a:p>
          <a:p>
            <a:pPr>
              <a:lnSpc>
                <a:spcPct val="100000"/>
              </a:lnSpc>
              <a:spcBef>
                <a:spcPts val="1400"/>
              </a:spcBef>
              <a:buFont typeface="Wingdings" panose="05000000000000000000" pitchFamily="2" charset="2"/>
              <a:buChar char="§"/>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4470400" y="1825626"/>
            <a:ext cx="7721600" cy="27533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607896"/>
            <a:ext cx="4004479" cy="4393982"/>
          </a:xfrm>
          <a:prstGeom prst="rect">
            <a:avLst/>
          </a:prstGeom>
        </p:spPr>
        <p:txBody>
          <a:bodyPr vert="horz" lIns="91440" tIns="45720" rIns="91440" bIns="45720" rtlCol="0">
            <a:normAutofit/>
          </a:bodyPr>
          <a:lstStyle/>
          <a:p>
            <a:pPr>
              <a:spcBef>
                <a:spcPts val="1400"/>
              </a:spcBef>
              <a:buFont typeface="Wingdings" panose="05000000000000000000" pitchFamily="2" charset="2"/>
              <a:buChar char="§"/>
            </a:pPr>
            <a:r>
              <a:rPr lang="en-US" sz="1900" dirty="0" smtClean="0"/>
              <a:t>We found out that the most </a:t>
            </a:r>
            <a:r>
              <a:rPr lang="en-US" sz="1900" dirty="0"/>
              <a:t>common landing outcome was ‘not attempted</a:t>
            </a:r>
            <a:r>
              <a:rPr lang="en-US" sz="1900" dirty="0" smtClean="0"/>
              <a:t>’ and least was ‘Failure (Parachute).</a:t>
            </a:r>
            <a:endParaRPr lang="en-US" sz="1900" dirty="0"/>
          </a:p>
          <a:p>
            <a:pPr>
              <a:spcBef>
                <a:spcPts val="1400"/>
              </a:spcBef>
              <a:buFont typeface="Wingdings" panose="05000000000000000000" pitchFamily="2" charset="2"/>
              <a:buChar char="§"/>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5291413" y="1498968"/>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All launch sites global map markers</a:t>
            </a:r>
          </a:p>
        </p:txBody>
      </p:sp>
      <p:pic>
        <p:nvPicPr>
          <p:cNvPr id="4" name="Picture 3"/>
          <p:cNvPicPr>
            <a:picLocks noChangeAspect="1"/>
          </p:cNvPicPr>
          <p:nvPr/>
        </p:nvPicPr>
        <p:blipFill>
          <a:blip r:embed="rId3"/>
          <a:stretch>
            <a:fillRect/>
          </a:stretch>
        </p:blipFill>
        <p:spPr>
          <a:xfrm>
            <a:off x="5778500" y="1371069"/>
            <a:ext cx="5335578" cy="5302804"/>
          </a:xfrm>
          <a:prstGeom prst="rect">
            <a:avLst/>
          </a:prstGeom>
        </p:spPr>
      </p:pic>
      <p:sp>
        <p:nvSpPr>
          <p:cNvPr id="5" name="Rectangle 4"/>
          <p:cNvSpPr/>
          <p:nvPr/>
        </p:nvSpPr>
        <p:spPr>
          <a:xfrm>
            <a:off x="635000" y="1757283"/>
            <a:ext cx="4889500" cy="3600986"/>
          </a:xfrm>
          <a:prstGeom prst="rect">
            <a:avLst/>
          </a:prstGeom>
        </p:spPr>
        <p:txBody>
          <a:bodyPr wrap="square">
            <a:spAutoFit/>
          </a:bodyPr>
          <a:lstStyle/>
          <a:p>
            <a:pPr marL="342900" indent="-342900">
              <a:buFont typeface="Wingdings" panose="05000000000000000000" pitchFamily="2" charset="2"/>
              <a:buChar char="§"/>
            </a:pPr>
            <a:r>
              <a:rPr lang="en-US" sz="2200" dirty="0" smtClean="0">
                <a:solidFill>
                  <a:srgbClr val="000000"/>
                </a:solidFill>
              </a:rPr>
              <a:t>VAFB </a:t>
            </a:r>
            <a:r>
              <a:rPr lang="en-US" sz="2200" dirty="0">
                <a:solidFill>
                  <a:srgbClr val="000000"/>
                </a:solidFill>
              </a:rPr>
              <a:t>SLC-4E (California, USA)</a:t>
            </a:r>
          </a:p>
          <a:p>
            <a:pPr marL="742950" lvl="1" indent="-285750">
              <a:buFont typeface="Arial" panose="020B0604020202020204" pitchFamily="34" charset="0"/>
              <a:buChar char="•"/>
            </a:pPr>
            <a:r>
              <a:rPr lang="en-US" sz="1600" dirty="0" smtClean="0">
                <a:solidFill>
                  <a:srgbClr val="000000"/>
                </a:solidFill>
              </a:rPr>
              <a:t>Vandenberg </a:t>
            </a:r>
            <a:r>
              <a:rPr lang="en-US" sz="1600" dirty="0">
                <a:solidFill>
                  <a:srgbClr val="000000"/>
                </a:solidFill>
              </a:rPr>
              <a:t>Air Force Base Space Launch Complex 4E</a:t>
            </a:r>
          </a:p>
          <a:p>
            <a:pPr marL="342900" indent="-342900">
              <a:buFont typeface="Wingdings" panose="05000000000000000000" pitchFamily="2" charset="2"/>
              <a:buChar char="§"/>
            </a:pPr>
            <a:r>
              <a:rPr lang="en-US" sz="2200" dirty="0" smtClean="0">
                <a:solidFill>
                  <a:srgbClr val="000000"/>
                </a:solidFill>
              </a:rPr>
              <a:t>KSC </a:t>
            </a:r>
            <a:r>
              <a:rPr lang="en-US" sz="2200" dirty="0">
                <a:solidFill>
                  <a:srgbClr val="000000"/>
                </a:solidFill>
              </a:rPr>
              <a:t>LC-39A (Florida, USA)</a:t>
            </a:r>
          </a:p>
          <a:p>
            <a:pPr marL="742950" lvl="1" indent="-285750">
              <a:buFont typeface="Arial" panose="020B0604020202020204" pitchFamily="34" charset="0"/>
              <a:buChar char="•"/>
            </a:pPr>
            <a:r>
              <a:rPr lang="en-US" dirty="0" smtClean="0">
                <a:solidFill>
                  <a:srgbClr val="000000"/>
                </a:solidFill>
              </a:rPr>
              <a:t>Kennedy </a:t>
            </a:r>
            <a:r>
              <a:rPr lang="en-US" dirty="0">
                <a:solidFill>
                  <a:srgbClr val="000000"/>
                </a:solidFill>
              </a:rPr>
              <a:t>Space Center Launch Complex 39A</a:t>
            </a:r>
          </a:p>
          <a:p>
            <a:pPr marL="342900" indent="-342900">
              <a:buFont typeface="Wingdings" panose="05000000000000000000" pitchFamily="2" charset="2"/>
              <a:buChar char="§"/>
            </a:pPr>
            <a:r>
              <a:rPr lang="en-US" sz="2200" dirty="0" smtClean="0">
                <a:solidFill>
                  <a:srgbClr val="000000"/>
                </a:solidFill>
              </a:rPr>
              <a:t>CCAFS </a:t>
            </a:r>
            <a:r>
              <a:rPr lang="en-US" sz="2200" dirty="0">
                <a:solidFill>
                  <a:srgbClr val="000000"/>
                </a:solidFill>
              </a:rPr>
              <a:t>LC-40 (Florida, USA)</a:t>
            </a:r>
          </a:p>
          <a:p>
            <a:pPr marL="742950" lvl="1" indent="-285750">
              <a:buFont typeface="Arial" panose="020B0604020202020204" pitchFamily="34" charset="0"/>
              <a:buChar char="•"/>
            </a:pPr>
            <a:r>
              <a:rPr lang="en-US" dirty="0" smtClean="0">
                <a:solidFill>
                  <a:srgbClr val="000000"/>
                </a:solidFill>
              </a:rPr>
              <a:t>Cape </a:t>
            </a:r>
            <a:r>
              <a:rPr lang="en-US" dirty="0">
                <a:solidFill>
                  <a:srgbClr val="000000"/>
                </a:solidFill>
              </a:rPr>
              <a:t>Canaveral Air Force Station Launch Complex 40</a:t>
            </a:r>
          </a:p>
          <a:p>
            <a:pPr marL="342900" indent="-342900">
              <a:buFont typeface="Wingdings" panose="05000000000000000000" pitchFamily="2" charset="2"/>
              <a:buChar char="§"/>
            </a:pPr>
            <a:r>
              <a:rPr lang="en-US" sz="2200" dirty="0" smtClean="0">
                <a:solidFill>
                  <a:srgbClr val="000000"/>
                </a:solidFill>
              </a:rPr>
              <a:t>CCAFS </a:t>
            </a:r>
            <a:r>
              <a:rPr lang="en-US" sz="2200" dirty="0">
                <a:solidFill>
                  <a:srgbClr val="000000"/>
                </a:solidFill>
              </a:rPr>
              <a:t>SLC-40 (Florida, USA)</a:t>
            </a:r>
          </a:p>
          <a:p>
            <a:pPr marL="742950" lvl="1" indent="-285750">
              <a:buFont typeface="Arial" panose="020B0604020202020204" pitchFamily="34" charset="0"/>
              <a:buChar char="•"/>
            </a:pPr>
            <a:r>
              <a:rPr lang="en-US" dirty="0" smtClean="0">
                <a:solidFill>
                  <a:srgbClr val="000000"/>
                </a:solidFill>
              </a:rPr>
              <a:t>Cape </a:t>
            </a:r>
            <a:r>
              <a:rPr lang="en-US" dirty="0">
                <a:solidFill>
                  <a:srgbClr val="000000"/>
                </a:solidFill>
              </a:rPr>
              <a:t>Canaveral Air Force Station Space Launch Complex 40</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Launch Site distance to landmarks</a:t>
            </a:r>
          </a:p>
        </p:txBody>
      </p:sp>
      <p:pic>
        <p:nvPicPr>
          <p:cNvPr id="2" name="Picture 1"/>
          <p:cNvPicPr>
            <a:picLocks noChangeAspect="1"/>
          </p:cNvPicPr>
          <p:nvPr/>
        </p:nvPicPr>
        <p:blipFill>
          <a:blip r:embed="rId2"/>
          <a:stretch>
            <a:fillRect/>
          </a:stretch>
        </p:blipFill>
        <p:spPr>
          <a:xfrm>
            <a:off x="4366096" y="1341258"/>
            <a:ext cx="7825903" cy="4684315"/>
          </a:xfrm>
          <a:prstGeom prst="rect">
            <a:avLst/>
          </a:prstGeom>
        </p:spPr>
      </p:pic>
      <p:sp>
        <p:nvSpPr>
          <p:cNvPr id="5" name="Rectangle 4"/>
          <p:cNvSpPr/>
          <p:nvPr/>
        </p:nvSpPr>
        <p:spPr>
          <a:xfrm>
            <a:off x="571500" y="1490506"/>
            <a:ext cx="3454400" cy="4401205"/>
          </a:xfrm>
          <a:prstGeom prst="rect">
            <a:avLst/>
          </a:prstGeom>
        </p:spPr>
        <p:txBody>
          <a:bodyPr wrap="square">
            <a:spAutoFit/>
          </a:bodyPr>
          <a:lstStyle/>
          <a:p>
            <a:endParaRPr lang="en-US" sz="2000" dirty="0">
              <a:solidFill>
                <a:srgbClr val="000000"/>
              </a:solidFill>
            </a:endParaRPr>
          </a:p>
          <a:p>
            <a:pPr marL="285750" indent="-285750">
              <a:buFont typeface="Wingdings" panose="05000000000000000000" pitchFamily="2" charset="2"/>
              <a:buChar char="§"/>
            </a:pPr>
            <a:r>
              <a:rPr lang="en-US" sz="2000" dirty="0">
                <a:solidFill>
                  <a:srgbClr val="000000"/>
                </a:solidFill>
              </a:rPr>
              <a:t>The CCAFS LC-40 and CCAFS SLC-40 launch sites have coordinates that are close to being, but are not exactly, right on top of each other.</a:t>
            </a:r>
          </a:p>
          <a:p>
            <a:pPr marL="285750" indent="-285750">
              <a:buFont typeface="Wingdings" panose="05000000000000000000" pitchFamily="2" charset="2"/>
              <a:buChar char="§"/>
            </a:pPr>
            <a:r>
              <a:rPr lang="en-US" sz="2000" dirty="0" smtClean="0">
                <a:solidFill>
                  <a:srgbClr val="000000"/>
                </a:solidFill>
              </a:rPr>
              <a:t>The </a:t>
            </a:r>
            <a:r>
              <a:rPr lang="en-US" sz="2000" dirty="0">
                <a:solidFill>
                  <a:srgbClr val="000000"/>
                </a:solidFill>
              </a:rPr>
              <a:t>perimeter road around CCAFS LC-40 is 0.19 km away from the launch site coordinates.</a:t>
            </a:r>
          </a:p>
          <a:p>
            <a:pPr marL="285750" indent="-285750">
              <a:buFont typeface="Wingdings" panose="05000000000000000000" pitchFamily="2" charset="2"/>
              <a:buChar char="§"/>
            </a:pPr>
            <a:r>
              <a:rPr lang="en-US" sz="2000" dirty="0" smtClean="0">
                <a:solidFill>
                  <a:srgbClr val="000000"/>
                </a:solidFill>
              </a:rPr>
              <a:t>The </a:t>
            </a:r>
            <a:r>
              <a:rPr lang="en-US" sz="2000" dirty="0">
                <a:solidFill>
                  <a:srgbClr val="000000"/>
                </a:solidFill>
              </a:rPr>
              <a:t>coastline is 0.92 km away from CCAFS LC-40.</a:t>
            </a:r>
          </a:p>
          <a:p>
            <a:pPr marL="285750" indent="-285750">
              <a:buFont typeface="Wingdings" panose="05000000000000000000" pitchFamily="2" charset="2"/>
              <a:buChar char="§"/>
            </a:pPr>
            <a:r>
              <a:rPr lang="en-US" sz="2000" dirty="0" smtClean="0">
                <a:solidFill>
                  <a:srgbClr val="000000"/>
                </a:solidFill>
              </a:rPr>
              <a:t>The </a:t>
            </a:r>
            <a:r>
              <a:rPr lang="en-US" sz="2000" dirty="0">
                <a:solidFill>
                  <a:srgbClr val="000000"/>
                </a:solidFill>
              </a:rPr>
              <a:t>rail line is 1.33 km away from CCAFS LC-40.</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rial Rounded MT Bold" panose="020F0704030504030204" pitchFamily="34" charset="0"/>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
            </a:pPr>
            <a:r>
              <a:rPr lang="en-US" sz="2400" b="1" dirty="0">
                <a:solidFill>
                  <a:schemeClr val="accent3">
                    <a:lumMod val="25000"/>
                  </a:schemeClr>
                </a:solidFill>
                <a:latin typeface="+mj-lt"/>
              </a:rPr>
              <a:t>Project background and context</a:t>
            </a:r>
          </a:p>
          <a:p>
            <a:pPr marL="457200" lvl="1" indent="0" algn="just">
              <a:spcBef>
                <a:spcPts val="1400"/>
              </a:spcBef>
              <a:buNone/>
            </a:pPr>
            <a:r>
              <a:rPr lang="en-US" sz="1900" dirty="0">
                <a:solidFill>
                  <a:schemeClr val="accent3">
                    <a:lumMod val="25000"/>
                  </a:schemeClr>
                </a:solidFill>
                <a:latin typeface="+mn-lt"/>
              </a:rPr>
              <a:t>Space X </a:t>
            </a:r>
            <a:r>
              <a:rPr lang="en-US" sz="1900" dirty="0" smtClean="0">
                <a:solidFill>
                  <a:schemeClr val="accent3">
                    <a:lumMod val="25000"/>
                  </a:schemeClr>
                </a:solidFill>
                <a:latin typeface="+mn-lt"/>
              </a:rPr>
              <a:t>advertises </a:t>
            </a:r>
            <a:r>
              <a:rPr lang="en-US" sz="1900" dirty="0">
                <a:solidFill>
                  <a:schemeClr val="accent3">
                    <a:lumMod val="25000"/>
                  </a:schemeClr>
                </a:solidFill>
                <a:latin typeface="+mn-lt"/>
              </a:rPr>
              <a:t>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a:t>
            </a:r>
            <a:r>
              <a:rPr lang="en-US" sz="1900" dirty="0" smtClean="0">
                <a:solidFill>
                  <a:schemeClr val="accent3">
                    <a:lumMod val="25000"/>
                  </a:schemeClr>
                </a:solidFill>
                <a:latin typeface="+mn-lt"/>
              </a:rPr>
              <a:t>is to </a:t>
            </a:r>
            <a:r>
              <a:rPr lang="en-US" sz="1900" dirty="0">
                <a:solidFill>
                  <a:schemeClr val="accent3">
                    <a:lumMod val="25000"/>
                  </a:schemeClr>
                </a:solidFill>
                <a:latin typeface="+mn-lt"/>
              </a:rPr>
              <a:t>predict </a:t>
            </a:r>
            <a:r>
              <a:rPr lang="en-US" sz="1900" dirty="0" smtClean="0">
                <a:solidFill>
                  <a:schemeClr val="accent3">
                    <a:lumMod val="25000"/>
                  </a:schemeClr>
                </a:solidFill>
                <a:latin typeface="+mn-lt"/>
              </a:rPr>
              <a:t>with the aid of </a:t>
            </a:r>
            <a:r>
              <a:rPr lang="en-US" sz="1900" dirty="0">
                <a:solidFill>
                  <a:schemeClr val="accent3">
                    <a:lumMod val="25000"/>
                  </a:schemeClr>
                </a:solidFill>
                <a:latin typeface="+mn-lt"/>
              </a:rPr>
              <a:t>machine learning pipeline </a:t>
            </a:r>
            <a:r>
              <a:rPr lang="en-US" sz="1900" dirty="0" smtClean="0">
                <a:solidFill>
                  <a:schemeClr val="accent3">
                    <a:lumMod val="25000"/>
                  </a:schemeClr>
                </a:solidFill>
                <a:latin typeface="+mn-lt"/>
              </a:rPr>
              <a:t>if </a:t>
            </a:r>
            <a:r>
              <a:rPr lang="en-US" sz="1900" dirty="0">
                <a:solidFill>
                  <a:schemeClr val="accent3">
                    <a:lumMod val="25000"/>
                  </a:schemeClr>
                </a:solidFill>
                <a:latin typeface="+mn-lt"/>
              </a:rPr>
              <a:t>the first stage will land </a:t>
            </a:r>
            <a:r>
              <a:rPr lang="en-US" sz="1900" dirty="0" smtClean="0">
                <a:solidFill>
                  <a:schemeClr val="accent3">
                    <a:lumMod val="25000"/>
                  </a:schemeClr>
                </a:solidFill>
                <a:latin typeface="+mn-lt"/>
              </a:rPr>
              <a:t>successfully.</a:t>
            </a:r>
            <a:endParaRPr lang="en-US" sz="1900" dirty="0">
              <a:solidFill>
                <a:schemeClr val="accent3">
                  <a:lumMod val="25000"/>
                </a:schemeClr>
              </a:solidFill>
              <a:latin typeface="+mn-lt"/>
            </a:endParaRPr>
          </a:p>
          <a:p>
            <a:pPr>
              <a:spcBef>
                <a:spcPts val="1400"/>
              </a:spcBef>
              <a:buFont typeface="Wingdings" panose="05000000000000000000" pitchFamily="2" charset="2"/>
              <a:buChar char="§"/>
            </a:pPr>
            <a:r>
              <a:rPr lang="en-US" sz="2400" b="1" dirty="0">
                <a:solidFill>
                  <a:schemeClr val="accent3">
                    <a:lumMod val="25000"/>
                  </a:schemeClr>
                </a:solidFill>
                <a:latin typeface="+mj-lt"/>
              </a:rPr>
              <a:t>Problems you want to find answers</a:t>
            </a:r>
          </a:p>
          <a:p>
            <a:pPr lvl="1">
              <a:spcBef>
                <a:spcPts val="1400"/>
              </a:spcBef>
              <a:buFontTx/>
              <a:buChar char="-"/>
            </a:pPr>
            <a:r>
              <a:rPr lang="en-US" sz="1900" dirty="0">
                <a:solidFill>
                  <a:schemeClr val="accent3">
                    <a:lumMod val="25000"/>
                  </a:schemeClr>
                </a:solidFill>
                <a:latin typeface="+mn-lt"/>
              </a:rPr>
              <a:t>What factors determine if the rocket will land successfully?</a:t>
            </a:r>
          </a:p>
          <a:p>
            <a:pPr lvl="1">
              <a:spcBef>
                <a:spcPts val="1400"/>
              </a:spcBef>
              <a:buFontTx/>
              <a:buChar char="-"/>
            </a:pPr>
            <a:r>
              <a:rPr lang="en-US" sz="1900" dirty="0">
                <a:solidFill>
                  <a:schemeClr val="accent3">
                    <a:lumMod val="25000"/>
                  </a:schemeClr>
                </a:solidFill>
                <a:latin typeface="+mn-lt"/>
              </a:rPr>
              <a:t>The </a:t>
            </a:r>
            <a:r>
              <a:rPr lang="en-US" sz="1900" dirty="0" smtClean="0">
                <a:solidFill>
                  <a:schemeClr val="accent3">
                    <a:lumMod val="25000"/>
                  </a:schemeClr>
                </a:solidFill>
                <a:latin typeface="+mn-lt"/>
              </a:rPr>
              <a:t>relationship </a:t>
            </a:r>
            <a:r>
              <a:rPr lang="en-US" sz="1900" dirty="0">
                <a:solidFill>
                  <a:schemeClr val="accent3">
                    <a:lumMod val="25000"/>
                  </a:schemeClr>
                </a:solidFill>
                <a:latin typeface="+mn-lt"/>
              </a:rPr>
              <a:t>amongst various features that determine the success rate of a successful landing.</a:t>
            </a:r>
          </a:p>
          <a:p>
            <a:pPr lvl="1">
              <a:spcBef>
                <a:spcPts val="1400"/>
              </a:spcBef>
              <a:buFontTx/>
              <a:buChar char="-"/>
            </a:pPr>
            <a:r>
              <a:rPr lang="en-US" sz="1900" dirty="0">
                <a:solidFill>
                  <a:schemeClr val="accent3">
                    <a:lumMod val="25000"/>
                  </a:schemeClr>
                </a:solidFill>
                <a:latin typeface="+mn-lt"/>
              </a:rPr>
              <a:t>What </a:t>
            </a:r>
            <a:r>
              <a:rPr lang="en-US" sz="1900" dirty="0" smtClean="0">
                <a:solidFill>
                  <a:schemeClr val="accent3">
                    <a:lumMod val="25000"/>
                  </a:schemeClr>
                </a:solidFill>
                <a:latin typeface="+mn-lt"/>
              </a:rPr>
              <a:t>conditions ensures </a:t>
            </a:r>
            <a:r>
              <a:rPr lang="en-US" sz="1900" dirty="0">
                <a:solidFill>
                  <a:schemeClr val="accent3">
                    <a:lumMod val="25000"/>
                  </a:schemeClr>
                </a:solidFill>
                <a:latin typeface="+mn-lt"/>
              </a:rPr>
              <a:t>a successful </a:t>
            </a:r>
            <a:r>
              <a:rPr lang="en-US" sz="1900" dirty="0" smtClean="0">
                <a:solidFill>
                  <a:schemeClr val="accent3">
                    <a:lumMod val="25000"/>
                  </a:schemeClr>
                </a:solidFill>
                <a:latin typeface="+mn-lt"/>
              </a:rPr>
              <a:t>landing.</a:t>
            </a:r>
            <a:endParaRPr lang="en-US" sz="19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600" dirty="0">
                <a:solidFill>
                  <a:srgbClr val="0B49CB"/>
                </a:solidFill>
                <a:latin typeface="Arial Rounded MT Bold" panose="020F0704030504030204" pitchFamily="34" charset="0"/>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rial Rounded MT Bold" panose="020F070403050403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rial Rounded MT Bold" panose="020F070403050403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85480" y="2859274"/>
            <a:ext cx="3218219" cy="2462025"/>
          </a:xfrm>
          <a:prstGeom prst="rect">
            <a:avLst/>
          </a:prstGeom>
        </p:spPr>
        <p:txBody>
          <a:bodyPr vert="horz" lIns="91440" tIns="45720" rIns="91440" bIns="45720" rtlCol="0" anchor="ctr">
            <a:normAutofit/>
          </a:bodyPr>
          <a:lstStyle/>
          <a:p>
            <a:pPr>
              <a:buFont typeface="Wingdings" panose="05000000000000000000" pitchFamily="2" charset="2"/>
              <a:buChar char="§"/>
            </a:pPr>
            <a:r>
              <a:rPr lang="en-US" dirty="0" smtClean="0"/>
              <a:t>All </a:t>
            </a:r>
            <a:r>
              <a:rPr lang="en-US" dirty="0"/>
              <a:t>models performed </a:t>
            </a:r>
            <a:r>
              <a:rPr lang="en-US" dirty="0" smtClean="0"/>
              <a:t>equally well </a:t>
            </a:r>
            <a:endParaRPr lang="en-US" dirty="0"/>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990" y="444370"/>
            <a:ext cx="7244339" cy="541033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33882"/>
            <a:ext cx="5791563" cy="4712918"/>
          </a:xfrm>
          <a:prstGeom prst="rect">
            <a:avLst/>
          </a:prstGeom>
        </p:spPr>
        <p:txBody>
          <a:bodyPr>
            <a:normAutofit/>
          </a:bodyPr>
          <a:lstStyle/>
          <a:p>
            <a:pPr>
              <a:lnSpc>
                <a:spcPct val="100000"/>
              </a:lnSpc>
              <a:spcBef>
                <a:spcPts val="1400"/>
              </a:spcBef>
              <a:buFont typeface="Wingdings" panose="05000000000000000000" pitchFamily="2" charset="2"/>
              <a:buChar char="§"/>
            </a:pPr>
            <a:r>
              <a:rPr lang="en-US" sz="1800" dirty="0">
                <a:solidFill>
                  <a:schemeClr val="accent3">
                    <a:lumMod val="25000"/>
                  </a:schemeClr>
                </a:solidFill>
              </a:rPr>
              <a:t>The confusion matrix for </a:t>
            </a:r>
            <a:r>
              <a:rPr lang="en-US" sz="1800" dirty="0" smtClean="0">
                <a:solidFill>
                  <a:schemeClr val="accent3">
                    <a:lumMod val="25000"/>
                  </a:schemeClr>
                </a:solidFill>
              </a:rPr>
              <a:t>the classifiers shows  </a:t>
            </a:r>
            <a:r>
              <a:rPr lang="en-US" sz="1800" dirty="0">
                <a:solidFill>
                  <a:schemeClr val="accent3">
                    <a:lumMod val="25000"/>
                  </a:schemeClr>
                </a:solidFill>
              </a:rPr>
              <a:t>that </a:t>
            </a:r>
            <a:r>
              <a:rPr lang="en-US" sz="1800" dirty="0" smtClean="0">
                <a:solidFill>
                  <a:schemeClr val="accent3">
                    <a:lumMod val="25000"/>
                  </a:schemeClr>
                </a:solidFill>
              </a:rPr>
              <a:t>they can </a:t>
            </a:r>
            <a:r>
              <a:rPr lang="en-US" sz="1800" dirty="0">
                <a:solidFill>
                  <a:schemeClr val="accent3">
                    <a:lumMod val="25000"/>
                  </a:schemeClr>
                </a:solidFill>
              </a:rPr>
              <a:t>distinguish between the different </a:t>
            </a:r>
            <a:r>
              <a:rPr lang="en-US" sz="1800" dirty="0" smtClean="0">
                <a:solidFill>
                  <a:schemeClr val="accent3">
                    <a:lumMod val="25000"/>
                  </a:schemeClr>
                </a:solidFill>
              </a:rPr>
              <a:t>labels. </a:t>
            </a:r>
            <a:r>
              <a:rPr lang="en-US" sz="1800" dirty="0">
                <a:solidFill>
                  <a:schemeClr val="accent3">
                    <a:lumMod val="25000"/>
                  </a:schemeClr>
                </a:solidFill>
              </a:rPr>
              <a:t>The major problem is the false positives .i.e., unsuccessful landing marked as successful landing by the classifier</a:t>
            </a:r>
            <a:r>
              <a:rPr lang="en-US" sz="1800" dirty="0" smtClean="0">
                <a:solidFill>
                  <a:schemeClr val="accent3">
                    <a:lumMod val="25000"/>
                  </a:schemeClr>
                </a:solidFill>
              </a:rPr>
              <a:t>.</a:t>
            </a:r>
          </a:p>
          <a:p>
            <a:pPr>
              <a:buFont typeface="Wingdings" panose="05000000000000000000" pitchFamily="2" charset="2"/>
              <a:buChar char="§"/>
            </a:pPr>
            <a:r>
              <a:rPr lang="en-US" sz="1800" dirty="0" smtClean="0"/>
              <a:t>Confusion </a:t>
            </a:r>
            <a:r>
              <a:rPr lang="en-US" sz="1800" dirty="0"/>
              <a:t>matrices can be read as</a:t>
            </a:r>
            <a:r>
              <a:rPr lang="en-US" sz="1800" dirty="0" smtClean="0"/>
              <a:t>:</a:t>
            </a:r>
          </a:p>
          <a:p>
            <a:pPr>
              <a:buFont typeface="Wingdings" panose="05000000000000000000" pitchFamily="2" charset="2"/>
              <a:buChar char="§"/>
            </a:pPr>
            <a:endParaRPr lang="en-US" sz="1800" dirty="0" smtClean="0"/>
          </a:p>
          <a:p>
            <a:pPr>
              <a:buFont typeface="Wingdings" panose="05000000000000000000" pitchFamily="2" charset="2"/>
              <a:buChar char="§"/>
            </a:pPr>
            <a:endParaRPr lang="en-US" sz="1800" dirty="0"/>
          </a:p>
          <a:p>
            <a:pPr>
              <a:buFont typeface="Wingdings" panose="05000000000000000000" pitchFamily="2" charset="2"/>
              <a:buChar char="§"/>
            </a:pPr>
            <a:endParaRPr lang="en-US" sz="1800" dirty="0" smtClean="0"/>
          </a:p>
          <a:p>
            <a:pPr marL="0" indent="0">
              <a:buNone/>
            </a:pPr>
            <a:endParaRPr lang="en-US" sz="1800" dirty="0" smtClean="0"/>
          </a:p>
          <a:p>
            <a:pPr>
              <a:buFont typeface="Wingdings" panose="05000000000000000000" pitchFamily="2" charset="2"/>
              <a:buChar char="§"/>
            </a:pPr>
            <a:endParaRPr lang="en-US" sz="1800" dirty="0"/>
          </a:p>
          <a:p>
            <a:pPr>
              <a:buFont typeface="Wingdings" panose="05000000000000000000" pitchFamily="2" charset="2"/>
              <a:buChar char="§"/>
            </a:pPr>
            <a:r>
              <a:rPr lang="en-US" sz="1800" dirty="0" smtClean="0"/>
              <a:t>Prediction </a:t>
            </a:r>
            <a:r>
              <a:rPr lang="en-US" sz="1800" dirty="0"/>
              <a:t>Breakdown:</a:t>
            </a:r>
          </a:p>
          <a:p>
            <a:pPr lvl="1">
              <a:buFont typeface="Wingdings" panose="05000000000000000000" pitchFamily="2" charset="2"/>
              <a:buChar char="§"/>
            </a:pPr>
            <a:r>
              <a:rPr lang="en-US" sz="1600" dirty="0" smtClean="0"/>
              <a:t>12 </a:t>
            </a:r>
            <a:r>
              <a:rPr lang="en-US" sz="1600" dirty="0"/>
              <a:t>True Positives and 3 True Negatives</a:t>
            </a:r>
          </a:p>
          <a:p>
            <a:pPr lvl="1">
              <a:buFont typeface="Wingdings" panose="05000000000000000000" pitchFamily="2" charset="2"/>
              <a:buChar char="§"/>
            </a:pPr>
            <a:r>
              <a:rPr lang="en-US" sz="1600" dirty="0" smtClean="0"/>
              <a:t>3 </a:t>
            </a:r>
            <a:r>
              <a:rPr lang="en-US" sz="1600" dirty="0"/>
              <a:t>False Positives and 0 False Negatives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Confusion</a:t>
            </a:r>
            <a:r>
              <a:rPr lang="en-US" dirty="0">
                <a:solidFill>
                  <a:srgbClr val="0B49CB"/>
                </a:solidFill>
                <a:latin typeface="Abadi"/>
              </a:rPr>
              <a:t> </a:t>
            </a:r>
            <a:r>
              <a:rPr lang="en-US" dirty="0">
                <a:solidFill>
                  <a:srgbClr val="0B49CB"/>
                </a:solidFill>
                <a:latin typeface="Arial Rounded MT Bold" panose="020F0704030504030204" pitchFamily="34" charset="0"/>
              </a:rPr>
              <a:t>Matrix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785" y="1433882"/>
            <a:ext cx="5582429" cy="4591691"/>
          </a:xfrm>
          <a:prstGeom prst="rect">
            <a:avLst/>
          </a:prstGeom>
        </p:spPr>
      </p:pic>
      <p:pic>
        <p:nvPicPr>
          <p:cNvPr id="6" name="Picture 5"/>
          <p:cNvPicPr>
            <a:picLocks noChangeAspect="1"/>
          </p:cNvPicPr>
          <p:nvPr/>
        </p:nvPicPr>
        <p:blipFill>
          <a:blip r:embed="rId4"/>
          <a:stretch>
            <a:fillRect/>
          </a:stretch>
        </p:blipFill>
        <p:spPr>
          <a:xfrm>
            <a:off x="1431833" y="3062141"/>
            <a:ext cx="1857467" cy="1845297"/>
          </a:xfrm>
          <a:prstGeom prst="rect">
            <a:avLst/>
          </a:prstGeom>
          <a:ln>
            <a:noFill/>
          </a:ln>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dirty="0">
                <a:latin typeface="+mj-lt"/>
              </a:rPr>
              <a:t>We can conclude that</a:t>
            </a:r>
            <a:r>
              <a:rPr lang="en-US" dirty="0" smtClean="0">
                <a:latin typeface="+mj-lt"/>
              </a:rPr>
              <a:t>:</a:t>
            </a:r>
            <a:endParaRPr lang="en-US" dirty="0">
              <a:latin typeface="+mj-lt"/>
            </a:endParaRPr>
          </a:p>
          <a:p>
            <a:pPr>
              <a:lnSpc>
                <a:spcPct val="100000"/>
              </a:lnSpc>
              <a:spcBef>
                <a:spcPts val="1400"/>
              </a:spcBef>
              <a:buFont typeface="Wingdings" panose="05000000000000000000" pitchFamily="2" charset="2"/>
              <a:buChar char="§"/>
            </a:pPr>
            <a:r>
              <a:rPr lang="en-US" sz="2200" dirty="0"/>
              <a:t>Orbits ES-L1, GEO, HEO, SSO, VLEO had the most success rate.</a:t>
            </a:r>
          </a:p>
          <a:p>
            <a:pPr>
              <a:lnSpc>
                <a:spcPct val="100000"/>
              </a:lnSpc>
              <a:spcBef>
                <a:spcPts val="1400"/>
              </a:spcBef>
              <a:buFont typeface="Wingdings" panose="05000000000000000000" pitchFamily="2" charset="2"/>
              <a:buChar char="§"/>
            </a:pPr>
            <a:r>
              <a:rPr lang="en-US" sz="2200" dirty="0"/>
              <a:t>KSC LC-39A had the most successful launches of any sites</a:t>
            </a:r>
            <a:r>
              <a:rPr lang="en-US" sz="2200" dirty="0" smtClean="0"/>
              <a:t>.</a:t>
            </a:r>
            <a:endParaRPr lang="en-US" sz="2200" dirty="0"/>
          </a:p>
          <a:p>
            <a:pPr>
              <a:buFont typeface="Wingdings" panose="05000000000000000000" pitchFamily="2" charset="2"/>
              <a:buChar char="§"/>
            </a:pPr>
            <a:r>
              <a:rPr lang="en-US" sz="2200" dirty="0" err="1"/>
              <a:t>SpaceX</a:t>
            </a:r>
            <a:r>
              <a:rPr lang="en-US" sz="2200" dirty="0"/>
              <a:t> does not have a perfect track record of Falcon 9 first stage landing outcomes.</a:t>
            </a:r>
          </a:p>
          <a:p>
            <a:pPr>
              <a:buFont typeface="Wingdings" panose="05000000000000000000" pitchFamily="2" charset="2"/>
              <a:buChar char="§"/>
            </a:pPr>
            <a:r>
              <a:rPr lang="en-US" sz="2200" dirty="0" err="1" smtClean="0"/>
              <a:t>SpaceX’s</a:t>
            </a:r>
            <a:r>
              <a:rPr lang="en-US" sz="2200" dirty="0" smtClean="0"/>
              <a:t> </a:t>
            </a:r>
            <a:r>
              <a:rPr lang="en-US" sz="2200" dirty="0"/>
              <a:t>Falcon 9 first stage landing outcomes have been trending towards greater success </a:t>
            </a:r>
            <a:r>
              <a:rPr lang="en-US" sz="2200" dirty="0" smtClean="0"/>
              <a:t>since 2013 as </a:t>
            </a:r>
            <a:r>
              <a:rPr lang="en-US" sz="2200" dirty="0"/>
              <a:t>more launches are made.</a:t>
            </a:r>
          </a:p>
          <a:p>
            <a:pPr>
              <a:buFont typeface="Wingdings" panose="05000000000000000000" pitchFamily="2" charset="2"/>
              <a:buChar char="§"/>
            </a:pPr>
            <a:r>
              <a:rPr lang="en-US" sz="2200" dirty="0" smtClean="0"/>
              <a:t>The </a:t>
            </a:r>
            <a:r>
              <a:rPr lang="en-US" sz="2200" dirty="0"/>
              <a:t>machine learning models can be used to predict future </a:t>
            </a:r>
            <a:r>
              <a:rPr lang="en-US" sz="2200" dirty="0" err="1"/>
              <a:t>SpaceX</a:t>
            </a:r>
            <a:r>
              <a:rPr lang="en-US" sz="2200" dirty="0"/>
              <a:t> Falcon 9 first stage landing outcomes</a:t>
            </a:r>
            <a:r>
              <a:rPr lang="en-US" sz="2200" dirty="0" smtClean="0"/>
              <a:t>.</a:t>
            </a:r>
          </a:p>
          <a:p>
            <a:pPr>
              <a:buFont typeface="Wingdings" panose="05000000000000000000" pitchFamily="2" charset="2"/>
              <a:buChar char="§"/>
            </a:pPr>
            <a:r>
              <a:rPr lang="en-US" sz="2200" dirty="0"/>
              <a:t>The larger the flight amount at a launch site, the greater the success rate at a launch site.</a:t>
            </a:r>
          </a:p>
          <a:p>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Conclusions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08000" y="1282700"/>
            <a:ext cx="11112500" cy="4742874"/>
          </a:xfrm>
          <a:prstGeom prst="rect">
            <a:avLst/>
          </a:prstGeom>
        </p:spPr>
        <p:txBody>
          <a:bodyPr>
            <a:normAutofit/>
          </a:bodyPr>
          <a:lstStyle/>
          <a:p>
            <a:pPr>
              <a:buFont typeface="Wingdings" panose="05000000000000000000" pitchFamily="2" charset="2"/>
              <a:buChar char="§"/>
            </a:pPr>
            <a:r>
              <a:rPr lang="en-US" sz="3800" dirty="0" smtClean="0"/>
              <a:t>Initial </a:t>
            </a:r>
            <a:r>
              <a:rPr lang="en-US" sz="3800" dirty="0"/>
              <a:t>Data Sets</a:t>
            </a:r>
          </a:p>
          <a:p>
            <a:pPr lvl="1"/>
            <a:r>
              <a:rPr lang="en-US" sz="2100" b="1" dirty="0" err="1" smtClean="0"/>
              <a:t>SpaceX</a:t>
            </a:r>
            <a:r>
              <a:rPr lang="en-US" sz="2100" b="1" dirty="0" smtClean="0"/>
              <a:t> </a:t>
            </a:r>
            <a:r>
              <a:rPr lang="en-US" sz="2100" b="1" dirty="0"/>
              <a:t>API (JSON): </a:t>
            </a:r>
            <a:r>
              <a:rPr lang="en-US" sz="1500" dirty="0">
                <a:solidFill>
                  <a:srgbClr val="3A6483"/>
                </a:solidFill>
              </a:rPr>
              <a:t>https://cf-courses-data.s3.us.cloud-object-storage.appdomain.cloud/IBM-DS0321EN-SkillsNetwork/datasets/API_call_spacex_api.json</a:t>
            </a:r>
          </a:p>
          <a:p>
            <a:pPr lvl="1"/>
            <a:r>
              <a:rPr lang="en-US" sz="2100" b="1" dirty="0" smtClean="0"/>
              <a:t>Wikipedia </a:t>
            </a:r>
            <a:r>
              <a:rPr lang="en-US" sz="2100" b="1" dirty="0"/>
              <a:t>(Webpage): </a:t>
            </a:r>
            <a:r>
              <a:rPr lang="en-US" sz="1500" dirty="0">
                <a:solidFill>
                  <a:srgbClr val="3A6483"/>
                </a:solidFill>
              </a:rPr>
              <a:t>https://en.wikipedia.org/w/index.php?title=List_of_Falcon_9_and_Falcon_Heavy_launches&amp;oldid=1027686922</a:t>
            </a:r>
          </a:p>
          <a:p>
            <a:pPr lvl="1"/>
            <a:r>
              <a:rPr lang="en-US" sz="2100" b="1" dirty="0" err="1" smtClean="0"/>
              <a:t>SpaceX</a:t>
            </a:r>
            <a:r>
              <a:rPr lang="en-US" sz="2100" b="1" dirty="0" smtClean="0"/>
              <a:t> </a:t>
            </a:r>
            <a:r>
              <a:rPr lang="en-US" sz="2100" b="1" dirty="0"/>
              <a:t>(CSV):</a:t>
            </a:r>
            <a:r>
              <a:rPr lang="en-US" sz="2100" dirty="0"/>
              <a:t> </a:t>
            </a:r>
            <a:r>
              <a:rPr lang="en-US" sz="1500" dirty="0">
                <a:solidFill>
                  <a:srgbClr val="3A6483"/>
                </a:solidFill>
              </a:rPr>
              <a:t>https://cf-courses-data.s3.us.cloud-object-storage.appdomain.cloud/IBM-DS0321EN-SkillsNetwork/labs/module_2/data/Spacex.csv?utm_medium=Exinfluencer&amp;utm_source=Exinfluencer&amp;utm_content=000026UJ&amp;utm_term=10006555&amp;utm_id=NA-SkillsNetwork-Channel-SkillsNetworkCoursesIBMDS0321ENSkillsNetwork26802033-2022-01-01</a:t>
            </a:r>
          </a:p>
          <a:p>
            <a:pPr lvl="1"/>
            <a:r>
              <a:rPr lang="en-US" sz="2100" b="1" dirty="0" smtClean="0"/>
              <a:t>Launch </a:t>
            </a:r>
            <a:r>
              <a:rPr lang="en-US" sz="2100" b="1" dirty="0"/>
              <a:t>Geo (CSV): </a:t>
            </a:r>
            <a:r>
              <a:rPr lang="en-US" sz="1500" dirty="0">
                <a:solidFill>
                  <a:srgbClr val="3A6483"/>
                </a:solidFill>
              </a:rPr>
              <a:t>https://cf-courses-data.s3.us.cloud-object-storage.appdomain.cloud/IBM-DS0321EN-SkillsNetwork/datasets/spacex_launch_geo.csv</a:t>
            </a:r>
          </a:p>
          <a:p>
            <a:pPr lvl="1"/>
            <a:r>
              <a:rPr lang="en-US" sz="2100" b="1" dirty="0" smtClean="0"/>
              <a:t>Launch </a:t>
            </a:r>
            <a:r>
              <a:rPr lang="en-US" sz="2100" b="1" dirty="0"/>
              <a:t>Dash (CSV):  </a:t>
            </a:r>
            <a:r>
              <a:rPr lang="en-US" sz="1500" dirty="0" smtClean="0">
                <a:solidFill>
                  <a:srgbClr val="3A6483"/>
                </a:solidFill>
              </a:rPr>
              <a:t>https</a:t>
            </a:r>
            <a:r>
              <a:rPr lang="en-US" sz="1500" dirty="0">
                <a:solidFill>
                  <a:srgbClr val="3A6483"/>
                </a:solidFill>
              </a:rPr>
              <a:t>://cf-courses-data.s3.us.cloud-object-storage.appdomain.cloud/IBM-DS0321EN-SkillsNetwork/datasets/spacex_launch_dash.csv</a:t>
            </a:r>
          </a:p>
          <a:p>
            <a:pPr>
              <a:buFont typeface="Wingdings" panose="05000000000000000000" pitchFamily="2" charset="2"/>
              <a:buChar char="§"/>
            </a:pPr>
            <a:endParaRPr lang="en-US" sz="3400" dirty="0" smtClean="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rial Rounded MT Bold" panose="020F0704030504030204" pitchFamily="34" charset="0"/>
              </a:rPr>
              <a:t>Appendix </a:t>
            </a:r>
            <a:endParaRPr lang="en-US" dirty="0">
              <a:solidFill>
                <a:srgbClr val="0B49CB"/>
              </a:solidFill>
              <a:latin typeface="Arial Rounded MT Bold" panose="020F0704030504030204" pitchFamily="34" charset="0"/>
            </a:endParaRPr>
          </a:p>
        </p:txBody>
      </p:sp>
      <p:cxnSp>
        <p:nvCxnSpPr>
          <p:cNvPr id="3" name="Straight Connector 2"/>
          <p:cNvCxnSpPr/>
          <p:nvPr/>
        </p:nvCxnSpPr>
        <p:spPr>
          <a:xfrm>
            <a:off x="508000" y="1087699"/>
            <a:ext cx="112141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378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08000" y="1282700"/>
            <a:ext cx="11112500" cy="4742874"/>
          </a:xfrm>
          <a:prstGeom prst="rect">
            <a:avLst/>
          </a:prstGeom>
        </p:spPr>
        <p:txBody>
          <a:bodyPr>
            <a:normAutofit lnSpcReduction="10000"/>
          </a:bodyPr>
          <a:lstStyle/>
          <a:p>
            <a:pPr>
              <a:buFont typeface="Wingdings" panose="05000000000000000000" pitchFamily="2" charset="2"/>
              <a:buChar char="§"/>
            </a:pPr>
            <a:r>
              <a:rPr lang="en-US" sz="3400" dirty="0" err="1" smtClean="0"/>
              <a:t>Jupyter</a:t>
            </a:r>
            <a:r>
              <a:rPr lang="en-US" sz="3400" dirty="0" smtClean="0"/>
              <a:t> </a:t>
            </a:r>
            <a:r>
              <a:rPr lang="en-US" sz="3400" dirty="0"/>
              <a:t>Notebooks and Dashboard Python File</a:t>
            </a:r>
          </a:p>
          <a:p>
            <a:pPr lvl="1"/>
            <a:r>
              <a:rPr lang="en-US" sz="2100" b="1" dirty="0" smtClean="0"/>
              <a:t>GitHub </a:t>
            </a:r>
            <a:r>
              <a:rPr lang="en-US" sz="2100" b="1" dirty="0"/>
              <a:t>URL (Data Collection</a:t>
            </a:r>
            <a:r>
              <a:rPr lang="en-US" sz="2100" b="1" dirty="0" smtClean="0"/>
              <a:t>): </a:t>
            </a:r>
            <a:r>
              <a:rPr lang="en-US" sz="1900" dirty="0" smtClean="0">
                <a:solidFill>
                  <a:srgbClr val="0B49CB"/>
                </a:solidFill>
              </a:rPr>
              <a:t>https</a:t>
            </a:r>
            <a:r>
              <a:rPr lang="en-US" sz="1900" dirty="0">
                <a:solidFill>
                  <a:srgbClr val="0B49CB"/>
                </a:solidFill>
              </a:rPr>
              <a:t>://</a:t>
            </a:r>
            <a:r>
              <a:rPr lang="en-US" sz="1900" dirty="0" smtClean="0">
                <a:solidFill>
                  <a:srgbClr val="0B49CB"/>
                </a:solidFill>
              </a:rPr>
              <a:t>github.com/jamesenet/SpaceX-Falcon-9-first-stage-Landing-Prediction/blob/main/spacex-data-collection-api.ipynb</a:t>
            </a:r>
          </a:p>
          <a:p>
            <a:pPr lvl="1"/>
            <a:r>
              <a:rPr lang="en-US" sz="2100" b="1" dirty="0" smtClean="0"/>
              <a:t>GitHub </a:t>
            </a:r>
            <a:r>
              <a:rPr lang="en-US" sz="2100" b="1" dirty="0"/>
              <a:t>URL (Web </a:t>
            </a:r>
            <a:r>
              <a:rPr lang="en-US" sz="2100" b="1" dirty="0" smtClean="0"/>
              <a:t>Scraping): </a:t>
            </a:r>
            <a:r>
              <a:rPr lang="en-US" sz="1900" dirty="0" smtClean="0">
                <a:solidFill>
                  <a:srgbClr val="0B49CB"/>
                </a:solidFill>
              </a:rPr>
              <a:t>https</a:t>
            </a:r>
            <a:r>
              <a:rPr lang="en-US" sz="1900" dirty="0">
                <a:solidFill>
                  <a:srgbClr val="0B49CB"/>
                </a:solidFill>
              </a:rPr>
              <a:t>://</a:t>
            </a:r>
            <a:r>
              <a:rPr lang="en-US" sz="1900" dirty="0" smtClean="0">
                <a:solidFill>
                  <a:srgbClr val="0B49CB"/>
                </a:solidFill>
              </a:rPr>
              <a:t>github.com/jamesenet/SpaceX-Falcon-9-first-stage-Landing-Prediction/blob/main/SpaceXwebscraping.ipynb</a:t>
            </a:r>
          </a:p>
          <a:p>
            <a:pPr lvl="1"/>
            <a:r>
              <a:rPr lang="en-US" sz="2100" b="1" dirty="0" smtClean="0"/>
              <a:t>GitHub </a:t>
            </a:r>
            <a:r>
              <a:rPr lang="en-US" sz="2100" b="1" dirty="0" smtClean="0"/>
              <a:t>URL (Data Wrangling):  </a:t>
            </a:r>
            <a:r>
              <a:rPr lang="en-US" sz="1900" dirty="0" smtClean="0">
                <a:solidFill>
                  <a:srgbClr val="0B49CB"/>
                </a:solidFill>
              </a:rPr>
              <a:t>https</a:t>
            </a:r>
            <a:r>
              <a:rPr lang="en-US" sz="1900" dirty="0">
                <a:solidFill>
                  <a:srgbClr val="0B49CB"/>
                </a:solidFill>
              </a:rPr>
              <a:t>://</a:t>
            </a:r>
            <a:r>
              <a:rPr lang="en-US" sz="1900" dirty="0" smtClean="0">
                <a:solidFill>
                  <a:srgbClr val="0B49CB"/>
                </a:solidFill>
              </a:rPr>
              <a:t>github.com/jamesenet/SpaceX-Falcon-9-first-stage-Landing-Prediction/blob/main/spacex-Data%20wrangling.ipynb</a:t>
            </a:r>
          </a:p>
          <a:p>
            <a:pPr lvl="1"/>
            <a:r>
              <a:rPr lang="en-US" sz="2100" b="1" dirty="0" smtClean="0"/>
              <a:t>GitHub </a:t>
            </a:r>
            <a:r>
              <a:rPr lang="en-US" sz="2100" b="1" dirty="0"/>
              <a:t>URL (EDA with SQL</a:t>
            </a:r>
            <a:r>
              <a:rPr lang="en-US" sz="2100" b="1" dirty="0" smtClean="0"/>
              <a:t>): </a:t>
            </a:r>
            <a:r>
              <a:rPr lang="en-US" sz="1900" dirty="0" smtClean="0">
                <a:solidFill>
                  <a:srgbClr val="0B49CB"/>
                </a:solidFill>
              </a:rPr>
              <a:t>https</a:t>
            </a:r>
            <a:r>
              <a:rPr lang="en-US" sz="1900" dirty="0">
                <a:solidFill>
                  <a:srgbClr val="0B49CB"/>
                </a:solidFill>
              </a:rPr>
              <a:t>://</a:t>
            </a:r>
            <a:r>
              <a:rPr lang="en-US" sz="1900" dirty="0" smtClean="0">
                <a:solidFill>
                  <a:srgbClr val="0B49CB"/>
                </a:solidFill>
              </a:rPr>
              <a:t>github.com/jamesenet/SpaceX-Falcon-9-first-stage-Landing-Prediction/blob/main/eda-sql-coursera_sqllite.ipynb</a:t>
            </a:r>
          </a:p>
          <a:p>
            <a:pPr lvl="1"/>
            <a:r>
              <a:rPr lang="en-US" sz="2100" b="1" dirty="0" smtClean="0"/>
              <a:t>GitHub </a:t>
            </a:r>
            <a:r>
              <a:rPr lang="en-US" sz="2100" b="1" dirty="0"/>
              <a:t>URL (EDA with Data Visualization</a:t>
            </a:r>
            <a:r>
              <a:rPr lang="en-US" sz="2100" b="1" dirty="0" smtClean="0"/>
              <a:t>): </a:t>
            </a:r>
            <a:r>
              <a:rPr lang="en-US" sz="1900" dirty="0" smtClean="0">
                <a:solidFill>
                  <a:srgbClr val="0B49CB"/>
                </a:solidFill>
              </a:rPr>
              <a:t>https</a:t>
            </a:r>
            <a:r>
              <a:rPr lang="en-US" sz="1900" dirty="0">
                <a:solidFill>
                  <a:srgbClr val="0B49CB"/>
                </a:solidFill>
              </a:rPr>
              <a:t>://https://github.com/jamesenet/SpaceX-Falcon-9-first-stage-Landing-Prediction/blob/main/SpaceX%20Exploratory%20Analysis.ipynb</a:t>
            </a:r>
          </a:p>
          <a:p>
            <a:pPr lvl="1"/>
            <a:r>
              <a:rPr lang="en-US" sz="2100" b="1" dirty="0" smtClean="0"/>
              <a:t>GitHub </a:t>
            </a:r>
            <a:r>
              <a:rPr lang="en-US" sz="2100" b="1" dirty="0"/>
              <a:t>URL (Folium Maps</a:t>
            </a:r>
            <a:r>
              <a:rPr lang="en-US" sz="2100" b="1" dirty="0" smtClean="0"/>
              <a:t>): </a:t>
            </a:r>
            <a:r>
              <a:rPr lang="en-US" sz="1900" dirty="0" smtClean="0">
                <a:solidFill>
                  <a:srgbClr val="0B49CB"/>
                </a:solidFill>
              </a:rPr>
              <a:t>https</a:t>
            </a:r>
            <a:r>
              <a:rPr lang="en-US" sz="1900" dirty="0">
                <a:solidFill>
                  <a:srgbClr val="0B49CB"/>
                </a:solidFill>
              </a:rPr>
              <a:t>://</a:t>
            </a:r>
            <a:r>
              <a:rPr lang="en-US" sz="1900" dirty="0" smtClean="0">
                <a:solidFill>
                  <a:srgbClr val="0B49CB"/>
                </a:solidFill>
              </a:rPr>
              <a:t>github.com/jamesenet/SpaceX-Falcon-9-first-stage-Landing-Prediction/blob/main/SpaceX_launch_site_location.ipynb</a:t>
            </a:r>
          </a:p>
          <a:p>
            <a:pPr lvl="1"/>
            <a:r>
              <a:rPr lang="en-US" sz="2100" b="1" dirty="0" smtClean="0"/>
              <a:t>GitHub </a:t>
            </a:r>
            <a:r>
              <a:rPr lang="en-US" sz="2100" b="1" dirty="0"/>
              <a:t>URL (Machine Learning</a:t>
            </a:r>
            <a:r>
              <a:rPr lang="en-US" sz="2100" b="1" dirty="0" smtClean="0"/>
              <a:t>): </a:t>
            </a:r>
            <a:r>
              <a:rPr lang="en-US" sz="1900" dirty="0" smtClean="0">
                <a:solidFill>
                  <a:srgbClr val="0B49CB"/>
                </a:solidFill>
              </a:rPr>
              <a:t>https</a:t>
            </a:r>
            <a:r>
              <a:rPr lang="en-US" sz="1900" dirty="0">
                <a:solidFill>
                  <a:srgbClr val="0B49CB"/>
                </a:solidFill>
              </a:rPr>
              <a:t>://github.com/jamesenet/SpaceX-Falcon-9-first-stage-Landing-Prediction/blob/main/SpaceX_Machine%20Learning%20Prediction_Part_5.ipynb</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rial Rounded MT Bold" panose="020F0704030504030204" pitchFamily="34" charset="0"/>
              </a:rPr>
              <a:t>Appendix </a:t>
            </a:r>
            <a:endParaRPr lang="en-US" dirty="0">
              <a:solidFill>
                <a:srgbClr val="0B49CB"/>
              </a:solidFill>
              <a:latin typeface="Arial Rounded MT Bold" panose="020F0704030504030204" pitchFamily="34" charset="0"/>
            </a:endParaRPr>
          </a:p>
        </p:txBody>
      </p:sp>
      <p:cxnSp>
        <p:nvCxnSpPr>
          <p:cNvPr id="3" name="Straight Connector 2"/>
          <p:cNvCxnSpPr/>
          <p:nvPr/>
        </p:nvCxnSpPr>
        <p:spPr>
          <a:xfrm>
            <a:off x="508000" y="1087699"/>
            <a:ext cx="112141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609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9600" dirty="0">
                <a:solidFill>
                  <a:schemeClr val="tx1"/>
                </a:solidFill>
                <a:latin typeface="Arial Rounded MT Bold" panose="020F0704030504030204" pitchFamily="34" charset="0"/>
              </a:rPr>
              <a:t>Executive Summary</a:t>
            </a:r>
          </a:p>
          <a:p>
            <a:pPr>
              <a:lnSpc>
                <a:spcPct val="120000"/>
              </a:lnSpc>
              <a:spcBef>
                <a:spcPts val="1400"/>
              </a:spcBef>
              <a:buFont typeface="Wingdings" panose="05000000000000000000" pitchFamily="2" charset="2"/>
              <a:buChar char="§"/>
            </a:pPr>
            <a:r>
              <a:rPr lang="en-US" sz="9200" b="1" dirty="0">
                <a:solidFill>
                  <a:schemeClr val="accent3">
                    <a:lumMod val="25000"/>
                  </a:schemeClr>
                </a:solidFill>
                <a:latin typeface="+mn-lt"/>
              </a:rPr>
              <a:t>Data collection methodology:</a:t>
            </a:r>
          </a:p>
          <a:p>
            <a:pPr lvl="1">
              <a:lnSpc>
                <a:spcPct val="120000"/>
              </a:lnSpc>
              <a:spcBef>
                <a:spcPts val="1400"/>
              </a:spcBef>
            </a:pPr>
            <a:r>
              <a:rPr lang="en-US" sz="8000" dirty="0" smtClean="0">
                <a:solidFill>
                  <a:schemeClr val="tx1"/>
                </a:solidFill>
                <a:latin typeface="+mj-lt"/>
              </a:rPr>
              <a:t>With Rest API </a:t>
            </a:r>
            <a:r>
              <a:rPr lang="en-US" sz="8000" dirty="0">
                <a:solidFill>
                  <a:schemeClr val="tx1"/>
                </a:solidFill>
                <a:latin typeface="+mj-lt"/>
              </a:rPr>
              <a:t>and </a:t>
            </a:r>
            <a:r>
              <a:rPr lang="en-US" sz="8000" dirty="0" smtClean="0">
                <a:solidFill>
                  <a:schemeClr val="tx1"/>
                </a:solidFill>
                <a:latin typeface="+mj-lt"/>
              </a:rPr>
              <a:t>Web scraping .</a:t>
            </a:r>
            <a:r>
              <a:rPr lang="en-US" sz="7600" dirty="0">
                <a:solidFill>
                  <a:schemeClr val="tx1"/>
                </a:solidFill>
                <a:latin typeface="Abadi"/>
              </a:rPr>
              <a:t> </a:t>
            </a:r>
          </a:p>
          <a:p>
            <a:pPr>
              <a:lnSpc>
                <a:spcPct val="120000"/>
              </a:lnSpc>
              <a:spcBef>
                <a:spcPts val="1400"/>
              </a:spcBef>
              <a:buFont typeface="Wingdings" panose="05000000000000000000" pitchFamily="2" charset="2"/>
              <a:buChar char="§"/>
            </a:pPr>
            <a:r>
              <a:rPr lang="en-US" sz="9200" b="1" dirty="0">
                <a:solidFill>
                  <a:schemeClr val="accent3">
                    <a:lumMod val="25000"/>
                  </a:schemeClr>
                </a:solidFill>
                <a:latin typeface="+mn-lt"/>
              </a:rPr>
              <a:t>Perform data wrangling</a:t>
            </a:r>
          </a:p>
          <a:p>
            <a:pPr lvl="1">
              <a:lnSpc>
                <a:spcPct val="120000"/>
              </a:lnSpc>
              <a:spcBef>
                <a:spcPts val="1400"/>
              </a:spcBef>
            </a:pPr>
            <a:r>
              <a:rPr lang="en-US" sz="7600" dirty="0">
                <a:solidFill>
                  <a:schemeClr val="tx1"/>
                </a:solidFill>
                <a:latin typeface="+mj-lt"/>
              </a:rPr>
              <a:t>One-hot encoding was applied to categorical features</a:t>
            </a:r>
          </a:p>
          <a:p>
            <a:pPr>
              <a:lnSpc>
                <a:spcPct val="120000"/>
              </a:lnSpc>
              <a:spcBef>
                <a:spcPts val="1400"/>
              </a:spcBef>
              <a:buFont typeface="Wingdings" panose="05000000000000000000" pitchFamily="2" charset="2"/>
              <a:buChar char="§"/>
            </a:pPr>
            <a:r>
              <a:rPr lang="en-US" sz="9200" b="1" dirty="0">
                <a:solidFill>
                  <a:schemeClr val="accent3">
                    <a:lumMod val="25000"/>
                  </a:schemeClr>
                </a:solidFill>
                <a:latin typeface="+mn-lt"/>
              </a:rPr>
              <a:t>Perform exploratory data analysis (EDA) using visualization and SQL</a:t>
            </a:r>
          </a:p>
          <a:p>
            <a:pPr>
              <a:lnSpc>
                <a:spcPct val="120000"/>
              </a:lnSpc>
              <a:spcBef>
                <a:spcPts val="1400"/>
              </a:spcBef>
              <a:buFont typeface="Wingdings" panose="05000000000000000000" pitchFamily="2" charset="2"/>
              <a:buChar char="§"/>
            </a:pPr>
            <a:r>
              <a:rPr lang="en-US" sz="9200" b="1" dirty="0">
                <a:solidFill>
                  <a:schemeClr val="accent3">
                    <a:lumMod val="25000"/>
                  </a:schemeClr>
                </a:solidFill>
                <a:latin typeface="+mn-lt"/>
              </a:rPr>
              <a:t>Perform interactive visual analytics using Folium and Plotly Dash</a:t>
            </a:r>
          </a:p>
          <a:p>
            <a:pPr>
              <a:lnSpc>
                <a:spcPct val="120000"/>
              </a:lnSpc>
              <a:spcBef>
                <a:spcPts val="1400"/>
              </a:spcBef>
              <a:buFont typeface="Wingdings" panose="05000000000000000000" pitchFamily="2" charset="2"/>
              <a:buChar char="§"/>
            </a:pPr>
            <a:r>
              <a:rPr lang="en-US" sz="9200" b="1" dirty="0">
                <a:solidFill>
                  <a:schemeClr val="accent3">
                    <a:lumMod val="25000"/>
                  </a:schemeClr>
                </a:solidFill>
                <a:latin typeface="+mn-lt"/>
              </a:rPr>
              <a:t>Perform predictive analysis using classification </a:t>
            </a:r>
            <a:r>
              <a:rPr lang="en-US" sz="9200" b="1" dirty="0" smtClean="0">
                <a:solidFill>
                  <a:schemeClr val="accent3">
                    <a:lumMod val="25000"/>
                  </a:schemeClr>
                </a:solidFill>
                <a:latin typeface="+mn-lt"/>
              </a:rPr>
              <a:t>models</a:t>
            </a:r>
          </a:p>
          <a:p>
            <a:pPr lvl="1">
              <a:lnSpc>
                <a:spcPct val="120000"/>
              </a:lnSpc>
              <a:spcBef>
                <a:spcPts val="1400"/>
              </a:spcBef>
              <a:buFont typeface="Arial" panose="020B0604020202020204" pitchFamily="34" charset="0"/>
              <a:buChar char="•"/>
            </a:pPr>
            <a:r>
              <a:rPr lang="en-US" sz="7600" dirty="0" smtClean="0">
                <a:solidFill>
                  <a:schemeClr val="accent3">
                    <a:lumMod val="25000"/>
                  </a:schemeClr>
                </a:solidFill>
                <a:latin typeface="+mj-lt"/>
              </a:rPr>
              <a:t>Different models were built and evaluated to get best classifier</a:t>
            </a:r>
            <a:endParaRPr lang="en-US" sz="76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buFont typeface="Wingdings" panose="05000000000000000000" pitchFamily="2" charset="2"/>
              <a:buChar char="§"/>
            </a:pPr>
            <a:r>
              <a:rPr lang="en-US" dirty="0" smtClean="0"/>
              <a:t>The </a:t>
            </a:r>
            <a:r>
              <a:rPr lang="en-US" dirty="0"/>
              <a:t>data sets were collected from: </a:t>
            </a:r>
            <a:endParaRPr lang="en-US" sz="1800" dirty="0" smtClean="0"/>
          </a:p>
          <a:p>
            <a:r>
              <a:rPr lang="en-US" sz="1800" dirty="0" smtClean="0"/>
              <a:t>An </a:t>
            </a:r>
            <a:r>
              <a:rPr lang="en-US" sz="1800" dirty="0"/>
              <a:t>IBM copy of a call to the publically accessible </a:t>
            </a:r>
            <a:r>
              <a:rPr lang="en-US" sz="1800" dirty="0" err="1"/>
              <a:t>SpaceX</a:t>
            </a:r>
            <a:r>
              <a:rPr lang="en-US" sz="1800" dirty="0"/>
              <a:t> API with launch data in JSON format.</a:t>
            </a:r>
          </a:p>
          <a:p>
            <a:r>
              <a:rPr lang="en-US" sz="1800" dirty="0" smtClean="0"/>
              <a:t>A </a:t>
            </a:r>
            <a:r>
              <a:rPr lang="en-US" sz="1800" dirty="0"/>
              <a:t>permanently linked Wikipedia page with launch data in HTML tables </a:t>
            </a:r>
            <a:r>
              <a:rPr lang="en-US" sz="1800" dirty="0" smtClean="0"/>
              <a:t>.</a:t>
            </a:r>
            <a:endParaRPr lang="en-US" sz="1800" dirty="0"/>
          </a:p>
          <a:p>
            <a:r>
              <a:rPr lang="en-US" sz="1800" dirty="0" smtClean="0"/>
              <a:t> Further </a:t>
            </a:r>
            <a:r>
              <a:rPr lang="en-US" sz="1800" dirty="0"/>
              <a:t>data sets were provided. See darker green .csv files in top row of diagram below.</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Data Collection</a:t>
            </a:r>
          </a:p>
        </p:txBody>
      </p:sp>
      <p:pic>
        <p:nvPicPr>
          <p:cNvPr id="2" name="Picture 1"/>
          <p:cNvPicPr>
            <a:picLocks noChangeAspect="1"/>
          </p:cNvPicPr>
          <p:nvPr/>
        </p:nvPicPr>
        <p:blipFill>
          <a:blip r:embed="rId3"/>
          <a:stretch>
            <a:fillRect/>
          </a:stretch>
        </p:blipFill>
        <p:spPr>
          <a:xfrm>
            <a:off x="1117600" y="3120852"/>
            <a:ext cx="8318500" cy="335614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3400" y="1800225"/>
            <a:ext cx="5270500" cy="4626986"/>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rPr>
              <a:t>We used the get request to the SpaceX API to collect </a:t>
            </a:r>
            <a:r>
              <a:rPr lang="en-US" sz="2200" dirty="0" smtClean="0">
                <a:solidFill>
                  <a:schemeClr val="accent3">
                    <a:lumMod val="25000"/>
                  </a:schemeClr>
                </a:solidFill>
              </a:rPr>
              <a:t>data and placed it into a Pandas </a:t>
            </a:r>
            <a:r>
              <a:rPr lang="en-US" sz="2200" dirty="0" err="1" smtClean="0">
                <a:solidFill>
                  <a:schemeClr val="accent3">
                    <a:lumMod val="25000"/>
                  </a:schemeClr>
                </a:solidFill>
              </a:rPr>
              <a:t>dataframe</a:t>
            </a:r>
            <a:r>
              <a:rPr lang="en-US" sz="2200" dirty="0" smtClean="0">
                <a:solidFill>
                  <a:schemeClr val="accent3">
                    <a:lumMod val="25000"/>
                  </a:schemeClr>
                </a:solidFill>
              </a:rPr>
              <a:t> for further analysis</a:t>
            </a:r>
          </a:p>
          <a:p>
            <a:pPr>
              <a:lnSpc>
                <a:spcPct val="100000"/>
              </a:lnSpc>
              <a:spcBef>
                <a:spcPts val="1400"/>
              </a:spcBef>
              <a:buFont typeface="Wingdings" panose="05000000000000000000" pitchFamily="2" charset="2"/>
              <a:buChar char="§"/>
            </a:pPr>
            <a:endParaRPr lang="en-US" sz="2200" dirty="0">
              <a:solidFill>
                <a:schemeClr val="accent3">
                  <a:lumMod val="25000"/>
                </a:schemeClr>
              </a:solidFill>
            </a:endParaRPr>
          </a:p>
          <a:p>
            <a:pPr>
              <a:lnSpc>
                <a:spcPct val="100000"/>
              </a:lnSpc>
              <a:spcBef>
                <a:spcPts val="1400"/>
              </a:spcBef>
              <a:buFont typeface="Wingdings" panose="05000000000000000000" pitchFamily="2" charset="2"/>
              <a:buChar char="§"/>
            </a:pPr>
            <a:r>
              <a:rPr lang="en-US" sz="2200" dirty="0" smtClean="0">
                <a:solidFill>
                  <a:schemeClr val="accent3">
                    <a:lumMod val="25000"/>
                  </a:schemeClr>
                </a:solidFill>
              </a:rPr>
              <a:t>The GitHub link </a:t>
            </a:r>
            <a:r>
              <a:rPr lang="en-US" sz="2200" dirty="0">
                <a:solidFill>
                  <a:schemeClr val="accent3">
                    <a:lumMod val="25000"/>
                  </a:schemeClr>
                </a:solidFill>
              </a:rPr>
              <a:t>to the notebook is </a:t>
            </a:r>
            <a:r>
              <a:rPr lang="en-US" sz="1800" dirty="0">
                <a:solidFill>
                  <a:srgbClr val="1C7DDB"/>
                </a:solidFill>
              </a:rPr>
              <a:t>https://github.com/jamesenet/SpaceX-Falcon-9-first-stage-Landing-Prediction/blob/main/spacex-data-collection-api.ipynb</a:t>
            </a:r>
            <a:endParaRPr lang="en-US" sz="18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Data Collection – SpaceX API</a:t>
            </a:r>
          </a:p>
        </p:txBody>
      </p:sp>
      <p:sp>
        <p:nvSpPr>
          <p:cNvPr id="19" name="Rectangle 18"/>
          <p:cNvSpPr/>
          <p:nvPr/>
        </p:nvSpPr>
        <p:spPr>
          <a:xfrm>
            <a:off x="7404100" y="1087699"/>
            <a:ext cx="6096000" cy="553998"/>
          </a:xfrm>
          <a:prstGeom prst="rect">
            <a:avLst/>
          </a:prstGeom>
        </p:spPr>
        <p:txBody>
          <a:bodyPr>
            <a:spAutoFit/>
          </a:bodyPr>
          <a:lstStyle/>
          <a:p>
            <a:endParaRPr lang="en-US" sz="1200" dirty="0">
              <a:solidFill>
                <a:srgbClr val="000000"/>
              </a:solidFill>
              <a:latin typeface="Arial" panose="020B0604020202020204" pitchFamily="34" charset="0"/>
            </a:endParaRPr>
          </a:p>
          <a:p>
            <a:r>
              <a:rPr lang="en-US" u="sng" dirty="0">
                <a:latin typeface="Arial Rounded MT Bold" panose="020F0704030504030204" pitchFamily="34" charset="0"/>
              </a:rPr>
              <a:t>Flowchart of </a:t>
            </a:r>
            <a:r>
              <a:rPr lang="en-US" u="sng" dirty="0" err="1">
                <a:latin typeface="Arial Rounded MT Bold" panose="020F0704030504030204" pitchFamily="34" charset="0"/>
              </a:rPr>
              <a:t>SpaceX</a:t>
            </a:r>
            <a:r>
              <a:rPr lang="en-US" u="sng" dirty="0">
                <a:latin typeface="Arial Rounded MT Bold" panose="020F0704030504030204" pitchFamily="34" charset="0"/>
              </a:rPr>
              <a:t> API Calls</a:t>
            </a:r>
          </a:p>
        </p:txBody>
      </p:sp>
      <p:sp>
        <p:nvSpPr>
          <p:cNvPr id="20" name="Rectangle 19"/>
          <p:cNvSpPr/>
          <p:nvPr/>
        </p:nvSpPr>
        <p:spPr>
          <a:xfrm>
            <a:off x="6502400" y="1800225"/>
            <a:ext cx="1866900" cy="1222637"/>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Place call to API</a:t>
            </a:r>
          </a:p>
        </p:txBody>
      </p:sp>
      <p:sp>
        <p:nvSpPr>
          <p:cNvPr id="21" name="Rectangle 20"/>
          <p:cNvSpPr/>
          <p:nvPr/>
        </p:nvSpPr>
        <p:spPr>
          <a:xfrm>
            <a:off x="9152922" y="2069609"/>
            <a:ext cx="1870678" cy="1366054"/>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Extract nested data and convert date format</a:t>
            </a:r>
          </a:p>
        </p:txBody>
      </p:sp>
      <p:sp>
        <p:nvSpPr>
          <p:cNvPr id="22" name="Rectangle 21"/>
          <p:cNvSpPr/>
          <p:nvPr/>
        </p:nvSpPr>
        <p:spPr>
          <a:xfrm>
            <a:off x="6544961" y="3249612"/>
            <a:ext cx="1866900" cy="1347788"/>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defined functions to generate specific columns of data</a:t>
            </a:r>
          </a:p>
        </p:txBody>
      </p:sp>
      <p:sp>
        <p:nvSpPr>
          <p:cNvPr id="23" name="Rectangle 22"/>
          <p:cNvSpPr/>
          <p:nvPr/>
        </p:nvSpPr>
        <p:spPr>
          <a:xfrm>
            <a:off x="9152922" y="3600763"/>
            <a:ext cx="1870678" cy="1442900"/>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Combine separate columns into a DataFrame</a:t>
            </a:r>
          </a:p>
        </p:txBody>
      </p:sp>
      <p:sp>
        <p:nvSpPr>
          <p:cNvPr id="24" name="Rectangle 23"/>
          <p:cNvSpPr/>
          <p:nvPr/>
        </p:nvSpPr>
        <p:spPr>
          <a:xfrm>
            <a:off x="6525911" y="4824150"/>
            <a:ext cx="1885950" cy="1309950"/>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Filter out all launches with rockets other than the Falcon 9</a:t>
            </a:r>
          </a:p>
        </p:txBody>
      </p:sp>
      <p:sp>
        <p:nvSpPr>
          <p:cNvPr id="25" name="Rectangle 24"/>
          <p:cNvSpPr/>
          <p:nvPr/>
        </p:nvSpPr>
        <p:spPr>
          <a:xfrm>
            <a:off x="9152922" y="5289419"/>
            <a:ext cx="1866900" cy="1302892"/>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Handle missing values</a:t>
            </a:r>
          </a:p>
        </p:txBody>
      </p:sp>
      <p:cxnSp>
        <p:nvCxnSpPr>
          <p:cNvPr id="34" name="Straight Arrow Connector 33"/>
          <p:cNvCxnSpPr>
            <a:stCxn id="20" idx="3"/>
          </p:cNvCxnSpPr>
          <p:nvPr/>
        </p:nvCxnSpPr>
        <p:spPr>
          <a:xfrm>
            <a:off x="8369300" y="2411544"/>
            <a:ext cx="783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8826500" y="3022862"/>
            <a:ext cx="326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826500" y="3022862"/>
            <a:ext cx="0" cy="577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8411861" y="3600763"/>
            <a:ext cx="414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11861" y="4165600"/>
            <a:ext cx="741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8826500" y="4824150"/>
            <a:ext cx="326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826500" y="4824150"/>
            <a:ext cx="0" cy="465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8411861" y="5289419"/>
            <a:ext cx="414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8411861" y="6025573"/>
            <a:ext cx="741061" cy="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77107"/>
            <a:ext cx="5033889" cy="4974493"/>
          </a:xfrm>
          <a:prstGeom prst="rect">
            <a:avLst/>
          </a:prstGeom>
        </p:spPr>
        <p:txBody>
          <a:bodyPr lIns="91440" tIns="45720" rIns="91440" bIns="45720" anchor="t">
            <a:noAutofit/>
          </a:bodyPr>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rPr>
              <a:t>We applied web </a:t>
            </a:r>
            <a:r>
              <a:rPr lang="en-US" sz="2200" dirty="0" smtClean="0">
                <a:solidFill>
                  <a:schemeClr val="accent3">
                    <a:lumMod val="25000"/>
                  </a:schemeClr>
                </a:solidFill>
              </a:rPr>
              <a:t>scraping </a:t>
            </a:r>
            <a:r>
              <a:rPr lang="en-US" sz="2200" dirty="0">
                <a:solidFill>
                  <a:schemeClr val="accent3">
                    <a:lumMod val="25000"/>
                  </a:schemeClr>
                </a:solidFill>
              </a:rPr>
              <a:t>to webscrap Falcon 9 launch records with </a:t>
            </a:r>
            <a:r>
              <a:rPr lang="en-US" sz="2200" dirty="0" err="1">
                <a:solidFill>
                  <a:schemeClr val="accent3">
                    <a:lumMod val="25000"/>
                  </a:schemeClr>
                </a:solidFill>
              </a:rPr>
              <a:t>BeautifulSoup</a:t>
            </a:r>
            <a:r>
              <a:rPr lang="en-US" sz="2200" dirty="0">
                <a:solidFill>
                  <a:schemeClr val="accent3">
                    <a:lumMod val="25000"/>
                  </a:schemeClr>
                </a:solidFill>
              </a:rPr>
              <a:t> </a:t>
            </a:r>
            <a:r>
              <a:rPr lang="en-US" sz="2200" dirty="0" smtClean="0">
                <a:solidFill>
                  <a:schemeClr val="accent3">
                    <a:lumMod val="25000"/>
                  </a:schemeClr>
                </a:solidFill>
              </a:rPr>
              <a:t>from a Wikipedia page.</a:t>
            </a:r>
            <a:endParaRPr lang="en-US" sz="2200" dirty="0">
              <a:solidFill>
                <a:schemeClr val="accent3">
                  <a:lumMod val="25000"/>
                </a:schemeClr>
              </a:solidFill>
            </a:endParaRPr>
          </a:p>
          <a:p>
            <a:pPr>
              <a:lnSpc>
                <a:spcPct val="100000"/>
              </a:lnSpc>
              <a:spcBef>
                <a:spcPts val="1400"/>
              </a:spcBef>
              <a:buFont typeface="Wingdings" panose="05000000000000000000" pitchFamily="2" charset="2"/>
              <a:buChar char="§"/>
            </a:pPr>
            <a:r>
              <a:rPr lang="en-US" sz="2200" dirty="0">
                <a:solidFill>
                  <a:schemeClr val="accent3">
                    <a:lumMod val="25000"/>
                  </a:schemeClr>
                </a:solidFill>
              </a:rPr>
              <a:t>We parsed the table and converted it into a pandas </a:t>
            </a:r>
            <a:r>
              <a:rPr lang="en-US" sz="2200" dirty="0" err="1" smtClean="0">
                <a:solidFill>
                  <a:schemeClr val="accent3">
                    <a:lumMod val="25000"/>
                  </a:schemeClr>
                </a:solidFill>
              </a:rPr>
              <a:t>dataframe</a:t>
            </a:r>
            <a:r>
              <a:rPr lang="en-US" sz="2200" dirty="0" smtClean="0">
                <a:solidFill>
                  <a:schemeClr val="accent3">
                    <a:lumMod val="25000"/>
                  </a:schemeClr>
                </a:solidFill>
              </a:rPr>
              <a:t> for further analysis.</a:t>
            </a:r>
            <a:endParaRPr lang="en-US" sz="2200" dirty="0">
              <a:solidFill>
                <a:schemeClr val="accent3">
                  <a:lumMod val="25000"/>
                </a:schemeClr>
              </a:solidFill>
            </a:endParaRPr>
          </a:p>
          <a:p>
            <a:pPr>
              <a:lnSpc>
                <a:spcPct val="100000"/>
              </a:lnSpc>
              <a:spcBef>
                <a:spcPts val="1400"/>
              </a:spcBef>
              <a:buFont typeface="Wingdings" panose="05000000000000000000" pitchFamily="2" charset="2"/>
              <a:buChar char="§"/>
            </a:pPr>
            <a:r>
              <a:rPr lang="en-US" sz="2200" dirty="0">
                <a:solidFill>
                  <a:schemeClr val="accent3">
                    <a:lumMod val="25000"/>
                  </a:schemeClr>
                </a:solidFill>
              </a:rPr>
              <a:t>The GitHub link to the notebook is </a:t>
            </a:r>
            <a:r>
              <a:rPr lang="en-US" sz="1800" dirty="0">
                <a:solidFill>
                  <a:srgbClr val="1C7DDB"/>
                </a:solidFill>
              </a:rPr>
              <a:t>https://github.com/jamesenet/SpaceX-Falcon-9-first-stage-Landing-Prediction/blob/main/SpaceXwebscraping.ipynb</a:t>
            </a:r>
            <a:endParaRPr lang="en-US" sz="18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pitchFamily="34" charset="0"/>
              </a:rPr>
              <a:t>Data Collection - Scraping</a:t>
            </a:r>
          </a:p>
        </p:txBody>
      </p:sp>
      <p:sp>
        <p:nvSpPr>
          <p:cNvPr id="8" name="Rectangle 7"/>
          <p:cNvSpPr/>
          <p:nvPr/>
        </p:nvSpPr>
        <p:spPr>
          <a:xfrm>
            <a:off x="6502400" y="1800225"/>
            <a:ext cx="1866900" cy="1222637"/>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Scrape the page to get the HTML text</a:t>
            </a:r>
          </a:p>
        </p:txBody>
      </p:sp>
      <p:sp>
        <p:nvSpPr>
          <p:cNvPr id="9" name="Rectangle 8"/>
          <p:cNvSpPr/>
          <p:nvPr/>
        </p:nvSpPr>
        <p:spPr>
          <a:xfrm>
            <a:off x="9152922" y="2069609"/>
            <a:ext cx="1870678" cy="1366054"/>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Create a </a:t>
            </a:r>
            <a:r>
              <a:rPr lang="en-US" sz="1700" dirty="0" err="1" smtClean="0"/>
              <a:t>BeautifulSoup</a:t>
            </a:r>
            <a:r>
              <a:rPr lang="en-US" sz="1700" dirty="0" smtClean="0"/>
              <a:t> object </a:t>
            </a:r>
            <a:r>
              <a:rPr lang="en-US" sz="1700" dirty="0"/>
              <a:t>from the response text content </a:t>
            </a:r>
          </a:p>
        </p:txBody>
      </p:sp>
      <p:sp>
        <p:nvSpPr>
          <p:cNvPr id="10" name="Rectangle 9"/>
          <p:cNvSpPr/>
          <p:nvPr/>
        </p:nvSpPr>
        <p:spPr>
          <a:xfrm>
            <a:off x="6544961" y="3478212"/>
            <a:ext cx="1866900" cy="1347788"/>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tables</a:t>
            </a:r>
          </a:p>
        </p:txBody>
      </p:sp>
      <p:sp>
        <p:nvSpPr>
          <p:cNvPr id="12" name="Rectangle 11"/>
          <p:cNvSpPr/>
          <p:nvPr/>
        </p:nvSpPr>
        <p:spPr>
          <a:xfrm>
            <a:off x="9152922" y="3829363"/>
            <a:ext cx="1870678" cy="1442900"/>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From the launch table, extract the column names from the &lt;</a:t>
            </a:r>
            <a:r>
              <a:rPr lang="en-US" sz="1700" dirty="0" err="1"/>
              <a:t>th</a:t>
            </a:r>
            <a:r>
              <a:rPr lang="en-US" sz="1700" dirty="0"/>
              <a:t>&gt;&lt;/</a:t>
            </a:r>
            <a:r>
              <a:rPr lang="en-US" sz="1700" dirty="0" err="1"/>
              <a:t>th</a:t>
            </a:r>
            <a:r>
              <a:rPr lang="en-US" sz="1700" dirty="0"/>
              <a:t>&gt; tags</a:t>
            </a:r>
          </a:p>
        </p:txBody>
      </p:sp>
      <p:sp>
        <p:nvSpPr>
          <p:cNvPr id="13" name="Rectangle 12"/>
          <p:cNvSpPr/>
          <p:nvPr/>
        </p:nvSpPr>
        <p:spPr>
          <a:xfrm>
            <a:off x="6525911" y="5141650"/>
            <a:ext cx="1885950" cy="1309950"/>
          </a:xfrm>
          <a:prstGeom prst="rect">
            <a:avLst/>
          </a:prstGeom>
          <a:solidFill>
            <a:schemeClr val="accent1">
              <a:lumMod val="75000"/>
            </a:schemeClr>
          </a:solidFill>
          <a:ln>
            <a:solidFill>
              <a:schemeClr val="tx1">
                <a:lumMod val="95000"/>
                <a:lumOff val="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t>
            </a:r>
            <a:r>
              <a:rPr lang="en-US" dirty="0" err="1"/>
              <a:t>DataFrame</a:t>
            </a:r>
            <a:r>
              <a:rPr lang="en-US" dirty="0"/>
              <a:t> by parsing the launch tables</a:t>
            </a:r>
          </a:p>
        </p:txBody>
      </p:sp>
      <p:cxnSp>
        <p:nvCxnSpPr>
          <p:cNvPr id="15" name="Straight Arrow Connector 14"/>
          <p:cNvCxnSpPr>
            <a:stCxn id="8" idx="3"/>
          </p:cNvCxnSpPr>
          <p:nvPr/>
        </p:nvCxnSpPr>
        <p:spPr>
          <a:xfrm>
            <a:off x="8369300" y="2411544"/>
            <a:ext cx="7836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826500" y="3022862"/>
            <a:ext cx="326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826500" y="3022862"/>
            <a:ext cx="0" cy="577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411861" y="3600763"/>
            <a:ext cx="414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411861" y="4165600"/>
            <a:ext cx="741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826500" y="4824150"/>
            <a:ext cx="3264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826500" y="4824150"/>
            <a:ext cx="0" cy="566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8411861" y="5391019"/>
            <a:ext cx="414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992862" y="1313575"/>
            <a:ext cx="4244367" cy="369332"/>
          </a:xfrm>
          <a:prstGeom prst="rect">
            <a:avLst/>
          </a:prstGeom>
        </p:spPr>
        <p:txBody>
          <a:bodyPr wrap="none">
            <a:spAutoFit/>
          </a:bodyPr>
          <a:lstStyle/>
          <a:p>
            <a:r>
              <a:rPr lang="en-US" u="sng" dirty="0">
                <a:latin typeface="Arial Rounded MT Bold" panose="020F0704030504030204" pitchFamily="34" charset="0"/>
              </a:rPr>
              <a:t>Flowchart of </a:t>
            </a:r>
            <a:r>
              <a:rPr lang="en-US" u="sng" dirty="0" err="1">
                <a:latin typeface="Arial Rounded MT Bold" panose="020F0704030504030204" pitchFamily="34" charset="0"/>
              </a:rPr>
              <a:t>SpaceX</a:t>
            </a:r>
            <a:r>
              <a:rPr lang="en-US" u="sng" dirty="0">
                <a:latin typeface="Arial Rounded MT Bold" panose="020F0704030504030204" pitchFamily="34" charset="0"/>
              </a:rPr>
              <a:t>  </a:t>
            </a:r>
            <a:r>
              <a:rPr lang="en-US" u="sng" dirty="0" smtClean="0">
                <a:latin typeface="Arial Rounded MT Bold" panose="020F0704030504030204" pitchFamily="34" charset="0"/>
              </a:rPr>
              <a:t>Web Scraping </a:t>
            </a:r>
            <a:endParaRPr lang="en-US" u="sng" dirty="0">
              <a:latin typeface="Arial Rounded MT Bold" panose="020F070403050403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www.w3.org/XML/1998/namespace"/>
    <ds:schemaRef ds:uri="http://purl.org/dc/elements/1.1/"/>
    <ds:schemaRef ds:uri="155be751-a274-42e8-93fb-f39d3b9bccc8"/>
    <ds:schemaRef ds:uri="http://schemas.microsoft.com/office/2006/metadata/properties"/>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80a141d-92ca-4d3d-9308-f7e7b1d44ce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2038</TotalTime>
  <Words>2124</Words>
  <Application>Microsoft Office PowerPoint</Application>
  <PresentationFormat>Widescreen</PresentationFormat>
  <Paragraphs>286</Paragraphs>
  <Slides>48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Abadi</vt:lpstr>
      <vt:lpstr>Arial</vt:lpstr>
      <vt:lpstr>Arial Rounded MT Bold</vt:lpstr>
      <vt:lpstr>Calibri</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ENET</cp:lastModifiedBy>
  <cp:revision>242</cp:revision>
  <dcterms:created xsi:type="dcterms:W3CDTF">2021-04-29T18:58:34Z</dcterms:created>
  <dcterms:modified xsi:type="dcterms:W3CDTF">2024-07-11T14:15:28Z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